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5" r:id="rId12"/>
    <p:sldId id="263" r:id="rId13"/>
    <p:sldId id="264" r:id="rId14"/>
    <p:sldId id="266" r:id="rId15"/>
    <p:sldId id="267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7" autoAdjust="0"/>
  </p:normalViewPr>
  <p:slideViewPr>
    <p:cSldViewPr snapToGrid="0">
      <p:cViewPr varScale="1">
        <p:scale>
          <a:sx n="67" d="100"/>
          <a:sy n="67" d="100"/>
        </p:scale>
        <p:origin x="78" y="7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vcjak, Rudy" userId="b139f86a-514e-4214-a83b-23b3d6fe0933" providerId="ADAL" clId="{9FB0C5F7-FA2B-419B-A152-40754275868B}"/>
    <pc:docChg chg="delSld">
      <pc:chgData name="Ovcjak, Rudy" userId="b139f86a-514e-4214-a83b-23b3d6fe0933" providerId="ADAL" clId="{9FB0C5F7-FA2B-419B-A152-40754275868B}" dt="2025-02-07T18:56:22.958" v="0" actId="2696"/>
      <pc:docMkLst>
        <pc:docMk/>
      </pc:docMkLst>
      <pc:sldChg chg="del">
        <pc:chgData name="Ovcjak, Rudy" userId="b139f86a-514e-4214-a83b-23b3d6fe0933" providerId="ADAL" clId="{9FB0C5F7-FA2B-419B-A152-40754275868B}" dt="2025-02-07T18:56:22.958" v="0" actId="2696"/>
        <pc:sldMkLst>
          <pc:docMk/>
          <pc:sldMk cId="1125967638" sldId="26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656554-7F8D-4986-A0C5-02BEC3F23050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FC723C-141F-4CDC-996F-CEAC6045B731}">
      <dgm:prSet/>
      <dgm:spPr/>
      <dgm:t>
        <a:bodyPr/>
        <a:lstStyle/>
        <a:p>
          <a:r>
            <a:rPr lang="en-CA" dirty="0"/>
            <a:t>Identify Employer Needs</a:t>
          </a:r>
          <a:endParaRPr lang="en-US" dirty="0"/>
        </a:p>
      </dgm:t>
    </dgm:pt>
    <dgm:pt modelId="{82B2C27B-B99B-4A3F-8AFC-5CD1BDDFD903}" type="parTrans" cxnId="{9DAE2F8B-46BC-419F-B89D-5B95B951F2E2}">
      <dgm:prSet/>
      <dgm:spPr/>
      <dgm:t>
        <a:bodyPr/>
        <a:lstStyle/>
        <a:p>
          <a:endParaRPr lang="en-US"/>
        </a:p>
      </dgm:t>
    </dgm:pt>
    <dgm:pt modelId="{86FEF528-A19D-472F-A908-80FDBAD3CFA5}" type="sibTrans" cxnId="{9DAE2F8B-46BC-419F-B89D-5B95B951F2E2}">
      <dgm:prSet/>
      <dgm:spPr/>
      <dgm:t>
        <a:bodyPr/>
        <a:lstStyle/>
        <a:p>
          <a:endParaRPr lang="en-US"/>
        </a:p>
      </dgm:t>
    </dgm:pt>
    <dgm:pt modelId="{4EDC50BA-37B2-4F59-858C-1693DF6303BE}">
      <dgm:prSet/>
      <dgm:spPr/>
      <dgm:t>
        <a:bodyPr/>
        <a:lstStyle/>
        <a:p>
          <a:r>
            <a:rPr lang="en-CA" dirty="0"/>
            <a:t>ORAT Identifies Qualified Candidates</a:t>
          </a:r>
          <a:endParaRPr lang="en-US" dirty="0"/>
        </a:p>
      </dgm:t>
    </dgm:pt>
    <dgm:pt modelId="{476189EB-216B-438B-B88F-6E5FBC8130C9}" type="parTrans" cxnId="{2275E3AA-D40E-4D4B-A5C4-782E9F971C05}">
      <dgm:prSet/>
      <dgm:spPr/>
      <dgm:t>
        <a:bodyPr/>
        <a:lstStyle/>
        <a:p>
          <a:endParaRPr lang="en-US"/>
        </a:p>
      </dgm:t>
    </dgm:pt>
    <dgm:pt modelId="{03C1E6F2-C113-4AB2-AC17-1C7259DD5D0D}" type="sibTrans" cxnId="{2275E3AA-D40E-4D4B-A5C4-782E9F971C05}">
      <dgm:prSet/>
      <dgm:spPr/>
      <dgm:t>
        <a:bodyPr/>
        <a:lstStyle/>
        <a:p>
          <a:endParaRPr lang="en-US"/>
        </a:p>
      </dgm:t>
    </dgm:pt>
    <dgm:pt modelId="{57745AFE-1AC7-4F91-AE0F-DD2DCB91C566}">
      <dgm:prSet/>
      <dgm:spPr/>
      <dgm:t>
        <a:bodyPr/>
        <a:lstStyle/>
        <a:p>
          <a:r>
            <a:rPr lang="en-CA" dirty="0"/>
            <a:t>Employer -  Candidate Selection</a:t>
          </a:r>
          <a:endParaRPr lang="en-US" dirty="0"/>
        </a:p>
      </dgm:t>
    </dgm:pt>
    <dgm:pt modelId="{EBC97903-854F-41D9-B722-AC40CE607A22}" type="parTrans" cxnId="{8DC62881-94BE-4551-9346-5AF14ACAD5D6}">
      <dgm:prSet/>
      <dgm:spPr/>
      <dgm:t>
        <a:bodyPr/>
        <a:lstStyle/>
        <a:p>
          <a:endParaRPr lang="en-US"/>
        </a:p>
      </dgm:t>
    </dgm:pt>
    <dgm:pt modelId="{BC5F04BF-9365-4007-9FD9-9EC7FCA7D58F}" type="sibTrans" cxnId="{8DC62881-94BE-4551-9346-5AF14ACAD5D6}">
      <dgm:prSet/>
      <dgm:spPr/>
      <dgm:t>
        <a:bodyPr/>
        <a:lstStyle/>
        <a:p>
          <a:endParaRPr lang="en-US"/>
        </a:p>
      </dgm:t>
    </dgm:pt>
    <dgm:pt modelId="{177B14C6-5153-4F5F-85AB-29AA47E758F9}">
      <dgm:prSet/>
      <dgm:spPr/>
      <dgm:t>
        <a:bodyPr/>
        <a:lstStyle/>
        <a:p>
          <a:r>
            <a:rPr lang="en-CA" dirty="0"/>
            <a:t>ORAT Submits Application to IRCC</a:t>
          </a:r>
          <a:endParaRPr lang="en-US" dirty="0"/>
        </a:p>
      </dgm:t>
    </dgm:pt>
    <dgm:pt modelId="{FF7357B5-1798-4A04-8EF7-EE38D4DB136D}" type="parTrans" cxnId="{84837EFF-4ADA-48B1-8641-EED9F1A27678}">
      <dgm:prSet/>
      <dgm:spPr/>
      <dgm:t>
        <a:bodyPr/>
        <a:lstStyle/>
        <a:p>
          <a:endParaRPr lang="en-US"/>
        </a:p>
      </dgm:t>
    </dgm:pt>
    <dgm:pt modelId="{828E8654-3317-4D18-BE32-1D06A7FB5517}" type="sibTrans" cxnId="{84837EFF-4ADA-48B1-8641-EED9F1A27678}">
      <dgm:prSet/>
      <dgm:spPr/>
      <dgm:t>
        <a:bodyPr/>
        <a:lstStyle/>
        <a:p>
          <a:endParaRPr lang="en-US"/>
        </a:p>
      </dgm:t>
    </dgm:pt>
    <dgm:pt modelId="{8CFE4695-6773-44CB-9353-EB9BB0384560}">
      <dgm:prSet/>
      <dgm:spPr/>
      <dgm:t>
        <a:bodyPr/>
        <a:lstStyle/>
        <a:p>
          <a:r>
            <a:rPr lang="en-CA" dirty="0"/>
            <a:t>IRCC’s Review </a:t>
          </a:r>
        </a:p>
        <a:p>
          <a:r>
            <a:rPr lang="en-CA" dirty="0"/>
            <a:t>(6-9 months)</a:t>
          </a:r>
          <a:endParaRPr lang="en-US" dirty="0"/>
        </a:p>
      </dgm:t>
    </dgm:pt>
    <dgm:pt modelId="{D5A63BB3-7D37-4887-9A67-07866FD850A7}" type="parTrans" cxnId="{09B745BB-C43C-4091-9810-D4558EA530CB}">
      <dgm:prSet/>
      <dgm:spPr/>
      <dgm:t>
        <a:bodyPr/>
        <a:lstStyle/>
        <a:p>
          <a:endParaRPr lang="en-US"/>
        </a:p>
      </dgm:t>
    </dgm:pt>
    <dgm:pt modelId="{06426387-39E7-4EFF-8A3B-6B6DE7044097}" type="sibTrans" cxnId="{09B745BB-C43C-4091-9810-D4558EA530CB}">
      <dgm:prSet/>
      <dgm:spPr/>
      <dgm:t>
        <a:bodyPr/>
        <a:lstStyle/>
        <a:p>
          <a:endParaRPr lang="en-US"/>
        </a:p>
      </dgm:t>
    </dgm:pt>
    <dgm:pt modelId="{5CDB4113-4009-4278-AD67-8746162430FC}">
      <dgm:prSet/>
      <dgm:spPr/>
      <dgm:t>
        <a:bodyPr/>
        <a:lstStyle/>
        <a:p>
          <a:r>
            <a:rPr lang="en-CA" dirty="0"/>
            <a:t>Medicals &amp; Travel Arrangements </a:t>
          </a:r>
        </a:p>
        <a:p>
          <a:r>
            <a:rPr lang="en-CA" dirty="0"/>
            <a:t>(3 months)</a:t>
          </a:r>
          <a:endParaRPr lang="en-US" dirty="0"/>
        </a:p>
      </dgm:t>
    </dgm:pt>
    <dgm:pt modelId="{24C596AC-1FEE-48FF-89D1-4F2F2679416E}" type="parTrans" cxnId="{C68B7FA5-01A5-4FB1-A3AE-E0F102316A28}">
      <dgm:prSet/>
      <dgm:spPr/>
      <dgm:t>
        <a:bodyPr/>
        <a:lstStyle/>
        <a:p>
          <a:endParaRPr lang="en-US"/>
        </a:p>
      </dgm:t>
    </dgm:pt>
    <dgm:pt modelId="{0BB82AF1-107C-470A-8021-2AA80358A9E6}" type="sibTrans" cxnId="{C68B7FA5-01A5-4FB1-A3AE-E0F102316A28}">
      <dgm:prSet/>
      <dgm:spPr/>
      <dgm:t>
        <a:bodyPr/>
        <a:lstStyle/>
        <a:p>
          <a:endParaRPr lang="en-US"/>
        </a:p>
      </dgm:t>
    </dgm:pt>
    <dgm:pt modelId="{A8CEFEA7-D3E9-48A4-B1C4-DF771AB287A6}">
      <dgm:prSet/>
      <dgm:spPr/>
      <dgm:t>
        <a:bodyPr/>
        <a:lstStyle/>
        <a:p>
          <a:r>
            <a:rPr lang="en-CA" dirty="0"/>
            <a:t>Arrival &amp;  Settlement</a:t>
          </a:r>
          <a:endParaRPr lang="en-US" dirty="0"/>
        </a:p>
      </dgm:t>
    </dgm:pt>
    <dgm:pt modelId="{B6DFB224-CC35-4AD0-9DDD-EBF4D0952F14}" type="parTrans" cxnId="{C5FF37B5-F77C-415C-AF23-2AD6AF731EB0}">
      <dgm:prSet/>
      <dgm:spPr/>
      <dgm:t>
        <a:bodyPr/>
        <a:lstStyle/>
        <a:p>
          <a:endParaRPr lang="en-US"/>
        </a:p>
      </dgm:t>
    </dgm:pt>
    <dgm:pt modelId="{29EC952A-36BC-4BE7-94C0-A8F1CB81F68B}" type="sibTrans" cxnId="{C5FF37B5-F77C-415C-AF23-2AD6AF731EB0}">
      <dgm:prSet/>
      <dgm:spPr/>
      <dgm:t>
        <a:bodyPr/>
        <a:lstStyle/>
        <a:p>
          <a:endParaRPr lang="en-US"/>
        </a:p>
      </dgm:t>
    </dgm:pt>
    <dgm:pt modelId="{D2F2C496-B6CC-464B-8D26-E65239E9AF50}" type="pres">
      <dgm:prSet presAssocID="{68656554-7F8D-4986-A0C5-02BEC3F23050}" presName="Name0" presStyleCnt="0">
        <dgm:presLayoutVars>
          <dgm:dir/>
          <dgm:resizeHandles val="exact"/>
        </dgm:presLayoutVars>
      </dgm:prSet>
      <dgm:spPr/>
    </dgm:pt>
    <dgm:pt modelId="{2F985A14-78DD-44BE-8379-06A638C56A97}" type="pres">
      <dgm:prSet presAssocID="{7EFC723C-141F-4CDC-996F-CEAC6045B731}" presName="node" presStyleLbl="node1" presStyleIdx="0" presStyleCnt="7">
        <dgm:presLayoutVars>
          <dgm:bulletEnabled val="1"/>
        </dgm:presLayoutVars>
      </dgm:prSet>
      <dgm:spPr/>
    </dgm:pt>
    <dgm:pt modelId="{23978D18-E696-44C6-B017-75A6C82B19B2}" type="pres">
      <dgm:prSet presAssocID="{86FEF528-A19D-472F-A908-80FDBAD3CFA5}" presName="sibTrans" presStyleLbl="sibTrans1D1" presStyleIdx="0" presStyleCnt="6"/>
      <dgm:spPr/>
    </dgm:pt>
    <dgm:pt modelId="{BEF86A20-8FFF-4A9F-8895-86DC99E75715}" type="pres">
      <dgm:prSet presAssocID="{86FEF528-A19D-472F-A908-80FDBAD3CFA5}" presName="connectorText" presStyleLbl="sibTrans1D1" presStyleIdx="0" presStyleCnt="6"/>
      <dgm:spPr/>
    </dgm:pt>
    <dgm:pt modelId="{D5244F3A-4845-4193-8E40-B1E3EC97EC47}" type="pres">
      <dgm:prSet presAssocID="{4EDC50BA-37B2-4F59-858C-1693DF6303BE}" presName="node" presStyleLbl="node1" presStyleIdx="1" presStyleCnt="7">
        <dgm:presLayoutVars>
          <dgm:bulletEnabled val="1"/>
        </dgm:presLayoutVars>
      </dgm:prSet>
      <dgm:spPr/>
    </dgm:pt>
    <dgm:pt modelId="{B35AC984-9D42-4944-951C-B9B4EDCA918D}" type="pres">
      <dgm:prSet presAssocID="{03C1E6F2-C113-4AB2-AC17-1C7259DD5D0D}" presName="sibTrans" presStyleLbl="sibTrans1D1" presStyleIdx="1" presStyleCnt="6"/>
      <dgm:spPr/>
    </dgm:pt>
    <dgm:pt modelId="{8EA4EBD2-1480-4D85-9039-D447425AE0CC}" type="pres">
      <dgm:prSet presAssocID="{03C1E6F2-C113-4AB2-AC17-1C7259DD5D0D}" presName="connectorText" presStyleLbl="sibTrans1D1" presStyleIdx="1" presStyleCnt="6"/>
      <dgm:spPr/>
    </dgm:pt>
    <dgm:pt modelId="{D2C4F621-33DD-42B2-A5EB-1A1B98B6F1A3}" type="pres">
      <dgm:prSet presAssocID="{57745AFE-1AC7-4F91-AE0F-DD2DCB91C566}" presName="node" presStyleLbl="node1" presStyleIdx="2" presStyleCnt="7">
        <dgm:presLayoutVars>
          <dgm:bulletEnabled val="1"/>
        </dgm:presLayoutVars>
      </dgm:prSet>
      <dgm:spPr/>
    </dgm:pt>
    <dgm:pt modelId="{10DB2AA4-9E56-480F-90FE-F186664F2F07}" type="pres">
      <dgm:prSet presAssocID="{BC5F04BF-9365-4007-9FD9-9EC7FCA7D58F}" presName="sibTrans" presStyleLbl="sibTrans1D1" presStyleIdx="2" presStyleCnt="6"/>
      <dgm:spPr/>
    </dgm:pt>
    <dgm:pt modelId="{986A0D4A-6280-4234-9936-838841F82F7B}" type="pres">
      <dgm:prSet presAssocID="{BC5F04BF-9365-4007-9FD9-9EC7FCA7D58F}" presName="connectorText" presStyleLbl="sibTrans1D1" presStyleIdx="2" presStyleCnt="6"/>
      <dgm:spPr/>
    </dgm:pt>
    <dgm:pt modelId="{AD6E7990-A47B-4953-B074-CB37B9B8384F}" type="pres">
      <dgm:prSet presAssocID="{177B14C6-5153-4F5F-85AB-29AA47E758F9}" presName="node" presStyleLbl="node1" presStyleIdx="3" presStyleCnt="7">
        <dgm:presLayoutVars>
          <dgm:bulletEnabled val="1"/>
        </dgm:presLayoutVars>
      </dgm:prSet>
      <dgm:spPr/>
    </dgm:pt>
    <dgm:pt modelId="{8178B8C5-027F-4B0D-B58D-57E91B6A322A}" type="pres">
      <dgm:prSet presAssocID="{828E8654-3317-4D18-BE32-1D06A7FB5517}" presName="sibTrans" presStyleLbl="sibTrans1D1" presStyleIdx="3" presStyleCnt="6"/>
      <dgm:spPr/>
    </dgm:pt>
    <dgm:pt modelId="{5E8ABD18-89F2-4E15-B3B7-BDFD259D59CC}" type="pres">
      <dgm:prSet presAssocID="{828E8654-3317-4D18-BE32-1D06A7FB5517}" presName="connectorText" presStyleLbl="sibTrans1D1" presStyleIdx="3" presStyleCnt="6"/>
      <dgm:spPr/>
    </dgm:pt>
    <dgm:pt modelId="{F6CE03B3-FC04-4046-8738-CBE8E541F03A}" type="pres">
      <dgm:prSet presAssocID="{8CFE4695-6773-44CB-9353-EB9BB0384560}" presName="node" presStyleLbl="node1" presStyleIdx="4" presStyleCnt="7">
        <dgm:presLayoutVars>
          <dgm:bulletEnabled val="1"/>
        </dgm:presLayoutVars>
      </dgm:prSet>
      <dgm:spPr/>
    </dgm:pt>
    <dgm:pt modelId="{500670B5-AF6E-45D8-8A03-18397005312C}" type="pres">
      <dgm:prSet presAssocID="{06426387-39E7-4EFF-8A3B-6B6DE7044097}" presName="sibTrans" presStyleLbl="sibTrans1D1" presStyleIdx="4" presStyleCnt="6"/>
      <dgm:spPr/>
    </dgm:pt>
    <dgm:pt modelId="{794135B1-BAA9-4BBC-B1D7-53944C618B84}" type="pres">
      <dgm:prSet presAssocID="{06426387-39E7-4EFF-8A3B-6B6DE7044097}" presName="connectorText" presStyleLbl="sibTrans1D1" presStyleIdx="4" presStyleCnt="6"/>
      <dgm:spPr/>
    </dgm:pt>
    <dgm:pt modelId="{AE418D5B-A796-4EF5-8440-08223A4CD281}" type="pres">
      <dgm:prSet presAssocID="{5CDB4113-4009-4278-AD67-8746162430FC}" presName="node" presStyleLbl="node1" presStyleIdx="5" presStyleCnt="7">
        <dgm:presLayoutVars>
          <dgm:bulletEnabled val="1"/>
        </dgm:presLayoutVars>
      </dgm:prSet>
      <dgm:spPr/>
    </dgm:pt>
    <dgm:pt modelId="{3A29E32E-CF07-4B2D-BA29-0F14B41E2636}" type="pres">
      <dgm:prSet presAssocID="{0BB82AF1-107C-470A-8021-2AA80358A9E6}" presName="sibTrans" presStyleLbl="sibTrans1D1" presStyleIdx="5" presStyleCnt="6"/>
      <dgm:spPr/>
    </dgm:pt>
    <dgm:pt modelId="{BD39AEE1-953B-489A-A127-2A78FD68D5B8}" type="pres">
      <dgm:prSet presAssocID="{0BB82AF1-107C-470A-8021-2AA80358A9E6}" presName="connectorText" presStyleLbl="sibTrans1D1" presStyleIdx="5" presStyleCnt="6"/>
      <dgm:spPr/>
    </dgm:pt>
    <dgm:pt modelId="{5DCB86CB-4251-4E2A-BCC0-12C1CA9615E6}" type="pres">
      <dgm:prSet presAssocID="{A8CEFEA7-D3E9-48A4-B1C4-DF771AB287A6}" presName="node" presStyleLbl="node1" presStyleIdx="6" presStyleCnt="7">
        <dgm:presLayoutVars>
          <dgm:bulletEnabled val="1"/>
        </dgm:presLayoutVars>
      </dgm:prSet>
      <dgm:spPr/>
    </dgm:pt>
  </dgm:ptLst>
  <dgm:cxnLst>
    <dgm:cxn modelId="{1D302603-C5CC-47E4-B089-95B39550D09E}" type="presOf" srcId="{BC5F04BF-9365-4007-9FD9-9EC7FCA7D58F}" destId="{10DB2AA4-9E56-480F-90FE-F186664F2F07}" srcOrd="0" destOrd="0" presId="urn:microsoft.com/office/officeart/2016/7/layout/RepeatingBendingProcessNew"/>
    <dgm:cxn modelId="{29669411-7BE2-42F0-8145-FAB1327CDF3D}" type="presOf" srcId="{7EFC723C-141F-4CDC-996F-CEAC6045B731}" destId="{2F985A14-78DD-44BE-8379-06A638C56A97}" srcOrd="0" destOrd="0" presId="urn:microsoft.com/office/officeart/2016/7/layout/RepeatingBendingProcessNew"/>
    <dgm:cxn modelId="{9A07AC18-8351-4A52-B881-B625345A4F89}" type="presOf" srcId="{5CDB4113-4009-4278-AD67-8746162430FC}" destId="{AE418D5B-A796-4EF5-8440-08223A4CD281}" srcOrd="0" destOrd="0" presId="urn:microsoft.com/office/officeart/2016/7/layout/RepeatingBendingProcessNew"/>
    <dgm:cxn modelId="{95998135-FE8E-43A7-B197-D36F5B0E01B4}" type="presOf" srcId="{177B14C6-5153-4F5F-85AB-29AA47E758F9}" destId="{AD6E7990-A47B-4953-B074-CB37B9B8384F}" srcOrd="0" destOrd="0" presId="urn:microsoft.com/office/officeart/2016/7/layout/RepeatingBendingProcessNew"/>
    <dgm:cxn modelId="{7310BC3A-6D16-4341-B84F-E60762BF525D}" type="presOf" srcId="{8CFE4695-6773-44CB-9353-EB9BB0384560}" destId="{F6CE03B3-FC04-4046-8738-CBE8E541F03A}" srcOrd="0" destOrd="0" presId="urn:microsoft.com/office/officeart/2016/7/layout/RepeatingBendingProcessNew"/>
    <dgm:cxn modelId="{465F943F-D614-4DFF-8AF5-22A621C14484}" type="presOf" srcId="{4EDC50BA-37B2-4F59-858C-1693DF6303BE}" destId="{D5244F3A-4845-4193-8E40-B1E3EC97EC47}" srcOrd="0" destOrd="0" presId="urn:microsoft.com/office/officeart/2016/7/layout/RepeatingBendingProcessNew"/>
    <dgm:cxn modelId="{BAEFE760-7A78-4386-9826-7C7D06157CF7}" type="presOf" srcId="{68656554-7F8D-4986-A0C5-02BEC3F23050}" destId="{D2F2C496-B6CC-464B-8D26-E65239E9AF50}" srcOrd="0" destOrd="0" presId="urn:microsoft.com/office/officeart/2016/7/layout/RepeatingBendingProcessNew"/>
    <dgm:cxn modelId="{3AD9CC73-9908-4EBF-AA59-B585463636B0}" type="presOf" srcId="{BC5F04BF-9365-4007-9FD9-9EC7FCA7D58F}" destId="{986A0D4A-6280-4234-9936-838841F82F7B}" srcOrd="1" destOrd="0" presId="urn:microsoft.com/office/officeart/2016/7/layout/RepeatingBendingProcessNew"/>
    <dgm:cxn modelId="{5B299C79-C6CA-4B29-9340-870732DC671C}" type="presOf" srcId="{03C1E6F2-C113-4AB2-AC17-1C7259DD5D0D}" destId="{8EA4EBD2-1480-4D85-9039-D447425AE0CC}" srcOrd="1" destOrd="0" presId="urn:microsoft.com/office/officeart/2016/7/layout/RepeatingBendingProcessNew"/>
    <dgm:cxn modelId="{8DC62881-94BE-4551-9346-5AF14ACAD5D6}" srcId="{68656554-7F8D-4986-A0C5-02BEC3F23050}" destId="{57745AFE-1AC7-4F91-AE0F-DD2DCB91C566}" srcOrd="2" destOrd="0" parTransId="{EBC97903-854F-41D9-B722-AC40CE607A22}" sibTransId="{BC5F04BF-9365-4007-9FD9-9EC7FCA7D58F}"/>
    <dgm:cxn modelId="{85A1C289-4B00-44C1-A15B-88E47CE59A75}" type="presOf" srcId="{828E8654-3317-4D18-BE32-1D06A7FB5517}" destId="{8178B8C5-027F-4B0D-B58D-57E91B6A322A}" srcOrd="0" destOrd="0" presId="urn:microsoft.com/office/officeart/2016/7/layout/RepeatingBendingProcessNew"/>
    <dgm:cxn modelId="{9DAE2F8B-46BC-419F-B89D-5B95B951F2E2}" srcId="{68656554-7F8D-4986-A0C5-02BEC3F23050}" destId="{7EFC723C-141F-4CDC-996F-CEAC6045B731}" srcOrd="0" destOrd="0" parTransId="{82B2C27B-B99B-4A3F-8AFC-5CD1BDDFD903}" sibTransId="{86FEF528-A19D-472F-A908-80FDBAD3CFA5}"/>
    <dgm:cxn modelId="{FB034C97-F306-482D-8C34-61E44C54F825}" type="presOf" srcId="{86FEF528-A19D-472F-A908-80FDBAD3CFA5}" destId="{BEF86A20-8FFF-4A9F-8895-86DC99E75715}" srcOrd="1" destOrd="0" presId="urn:microsoft.com/office/officeart/2016/7/layout/RepeatingBendingProcessNew"/>
    <dgm:cxn modelId="{5B6661A1-954E-4D50-A75E-7CD64FD1A05E}" type="presOf" srcId="{06426387-39E7-4EFF-8A3B-6B6DE7044097}" destId="{794135B1-BAA9-4BBC-B1D7-53944C618B84}" srcOrd="1" destOrd="0" presId="urn:microsoft.com/office/officeart/2016/7/layout/RepeatingBendingProcessNew"/>
    <dgm:cxn modelId="{9E2BD0A2-EE18-4764-8C7C-A41388AD9C83}" type="presOf" srcId="{828E8654-3317-4D18-BE32-1D06A7FB5517}" destId="{5E8ABD18-89F2-4E15-B3B7-BDFD259D59CC}" srcOrd="1" destOrd="0" presId="urn:microsoft.com/office/officeart/2016/7/layout/RepeatingBendingProcessNew"/>
    <dgm:cxn modelId="{C68B7FA5-01A5-4FB1-A3AE-E0F102316A28}" srcId="{68656554-7F8D-4986-A0C5-02BEC3F23050}" destId="{5CDB4113-4009-4278-AD67-8746162430FC}" srcOrd="5" destOrd="0" parTransId="{24C596AC-1FEE-48FF-89D1-4F2F2679416E}" sibTransId="{0BB82AF1-107C-470A-8021-2AA80358A9E6}"/>
    <dgm:cxn modelId="{2275E3AA-D40E-4D4B-A5C4-782E9F971C05}" srcId="{68656554-7F8D-4986-A0C5-02BEC3F23050}" destId="{4EDC50BA-37B2-4F59-858C-1693DF6303BE}" srcOrd="1" destOrd="0" parTransId="{476189EB-216B-438B-B88F-6E5FBC8130C9}" sibTransId="{03C1E6F2-C113-4AB2-AC17-1C7259DD5D0D}"/>
    <dgm:cxn modelId="{0848F6B3-53E7-432F-80C7-4D7229D847E0}" type="presOf" srcId="{03C1E6F2-C113-4AB2-AC17-1C7259DD5D0D}" destId="{B35AC984-9D42-4944-951C-B9B4EDCA918D}" srcOrd="0" destOrd="0" presId="urn:microsoft.com/office/officeart/2016/7/layout/RepeatingBendingProcessNew"/>
    <dgm:cxn modelId="{C5FF37B5-F77C-415C-AF23-2AD6AF731EB0}" srcId="{68656554-7F8D-4986-A0C5-02BEC3F23050}" destId="{A8CEFEA7-D3E9-48A4-B1C4-DF771AB287A6}" srcOrd="6" destOrd="0" parTransId="{B6DFB224-CC35-4AD0-9DDD-EBF4D0952F14}" sibTransId="{29EC952A-36BC-4BE7-94C0-A8F1CB81F68B}"/>
    <dgm:cxn modelId="{AEC3A6B6-D327-4938-A201-39BC2F8ACDB8}" type="presOf" srcId="{A8CEFEA7-D3E9-48A4-B1C4-DF771AB287A6}" destId="{5DCB86CB-4251-4E2A-BCC0-12C1CA9615E6}" srcOrd="0" destOrd="0" presId="urn:microsoft.com/office/officeart/2016/7/layout/RepeatingBendingProcessNew"/>
    <dgm:cxn modelId="{09B745BB-C43C-4091-9810-D4558EA530CB}" srcId="{68656554-7F8D-4986-A0C5-02BEC3F23050}" destId="{8CFE4695-6773-44CB-9353-EB9BB0384560}" srcOrd="4" destOrd="0" parTransId="{D5A63BB3-7D37-4887-9A67-07866FD850A7}" sibTransId="{06426387-39E7-4EFF-8A3B-6B6DE7044097}"/>
    <dgm:cxn modelId="{04A052CB-E0BF-448D-A85E-07BE2887EDC6}" type="presOf" srcId="{0BB82AF1-107C-470A-8021-2AA80358A9E6}" destId="{BD39AEE1-953B-489A-A127-2A78FD68D5B8}" srcOrd="1" destOrd="0" presId="urn:microsoft.com/office/officeart/2016/7/layout/RepeatingBendingProcessNew"/>
    <dgm:cxn modelId="{AFE240D5-8A86-45BA-AC4F-E3FB4B2130F4}" type="presOf" srcId="{0BB82AF1-107C-470A-8021-2AA80358A9E6}" destId="{3A29E32E-CF07-4B2D-BA29-0F14B41E2636}" srcOrd="0" destOrd="0" presId="urn:microsoft.com/office/officeart/2016/7/layout/RepeatingBendingProcessNew"/>
    <dgm:cxn modelId="{E9FC43DA-DDE7-4BB6-BD7C-28139322B705}" type="presOf" srcId="{86FEF528-A19D-472F-A908-80FDBAD3CFA5}" destId="{23978D18-E696-44C6-B017-75A6C82B19B2}" srcOrd="0" destOrd="0" presId="urn:microsoft.com/office/officeart/2016/7/layout/RepeatingBendingProcessNew"/>
    <dgm:cxn modelId="{2EA4A3DA-D41A-482C-BDAC-BC6DAB8636AE}" type="presOf" srcId="{06426387-39E7-4EFF-8A3B-6B6DE7044097}" destId="{500670B5-AF6E-45D8-8A03-18397005312C}" srcOrd="0" destOrd="0" presId="urn:microsoft.com/office/officeart/2016/7/layout/RepeatingBendingProcessNew"/>
    <dgm:cxn modelId="{410CB1EF-6144-483F-8505-ACFE9A2A7D6E}" type="presOf" srcId="{57745AFE-1AC7-4F91-AE0F-DD2DCB91C566}" destId="{D2C4F621-33DD-42B2-A5EB-1A1B98B6F1A3}" srcOrd="0" destOrd="0" presId="urn:microsoft.com/office/officeart/2016/7/layout/RepeatingBendingProcessNew"/>
    <dgm:cxn modelId="{84837EFF-4ADA-48B1-8641-EED9F1A27678}" srcId="{68656554-7F8D-4986-A0C5-02BEC3F23050}" destId="{177B14C6-5153-4F5F-85AB-29AA47E758F9}" srcOrd="3" destOrd="0" parTransId="{FF7357B5-1798-4A04-8EF7-EE38D4DB136D}" sibTransId="{828E8654-3317-4D18-BE32-1D06A7FB5517}"/>
    <dgm:cxn modelId="{B4FB76DE-7446-4B04-BC12-E1B78CA9557A}" type="presParOf" srcId="{D2F2C496-B6CC-464B-8D26-E65239E9AF50}" destId="{2F985A14-78DD-44BE-8379-06A638C56A97}" srcOrd="0" destOrd="0" presId="urn:microsoft.com/office/officeart/2016/7/layout/RepeatingBendingProcessNew"/>
    <dgm:cxn modelId="{C8D82076-554B-4F55-830B-90D6FBEA9126}" type="presParOf" srcId="{D2F2C496-B6CC-464B-8D26-E65239E9AF50}" destId="{23978D18-E696-44C6-B017-75A6C82B19B2}" srcOrd="1" destOrd="0" presId="urn:microsoft.com/office/officeart/2016/7/layout/RepeatingBendingProcessNew"/>
    <dgm:cxn modelId="{91CB1918-32CA-42DE-8724-1745643624BD}" type="presParOf" srcId="{23978D18-E696-44C6-B017-75A6C82B19B2}" destId="{BEF86A20-8FFF-4A9F-8895-86DC99E75715}" srcOrd="0" destOrd="0" presId="urn:microsoft.com/office/officeart/2016/7/layout/RepeatingBendingProcessNew"/>
    <dgm:cxn modelId="{47D18DFB-BB71-431F-91B9-B74C1340D643}" type="presParOf" srcId="{D2F2C496-B6CC-464B-8D26-E65239E9AF50}" destId="{D5244F3A-4845-4193-8E40-B1E3EC97EC47}" srcOrd="2" destOrd="0" presId="urn:microsoft.com/office/officeart/2016/7/layout/RepeatingBendingProcessNew"/>
    <dgm:cxn modelId="{5C1492CC-539F-4BCE-9B23-A63308752D9E}" type="presParOf" srcId="{D2F2C496-B6CC-464B-8D26-E65239E9AF50}" destId="{B35AC984-9D42-4944-951C-B9B4EDCA918D}" srcOrd="3" destOrd="0" presId="urn:microsoft.com/office/officeart/2016/7/layout/RepeatingBendingProcessNew"/>
    <dgm:cxn modelId="{D68F1B35-81C4-43E5-9A57-35D61EE94746}" type="presParOf" srcId="{B35AC984-9D42-4944-951C-B9B4EDCA918D}" destId="{8EA4EBD2-1480-4D85-9039-D447425AE0CC}" srcOrd="0" destOrd="0" presId="urn:microsoft.com/office/officeart/2016/7/layout/RepeatingBendingProcessNew"/>
    <dgm:cxn modelId="{89AAA3A3-1051-450C-9C6B-C912AD1D717B}" type="presParOf" srcId="{D2F2C496-B6CC-464B-8D26-E65239E9AF50}" destId="{D2C4F621-33DD-42B2-A5EB-1A1B98B6F1A3}" srcOrd="4" destOrd="0" presId="urn:microsoft.com/office/officeart/2016/7/layout/RepeatingBendingProcessNew"/>
    <dgm:cxn modelId="{B54670D0-7207-40F8-9FF9-1B9D030233EA}" type="presParOf" srcId="{D2F2C496-B6CC-464B-8D26-E65239E9AF50}" destId="{10DB2AA4-9E56-480F-90FE-F186664F2F07}" srcOrd="5" destOrd="0" presId="urn:microsoft.com/office/officeart/2016/7/layout/RepeatingBendingProcessNew"/>
    <dgm:cxn modelId="{C565AF73-BF91-446F-A7FD-43953DF2B30E}" type="presParOf" srcId="{10DB2AA4-9E56-480F-90FE-F186664F2F07}" destId="{986A0D4A-6280-4234-9936-838841F82F7B}" srcOrd="0" destOrd="0" presId="urn:microsoft.com/office/officeart/2016/7/layout/RepeatingBendingProcessNew"/>
    <dgm:cxn modelId="{66DFEB24-2D2B-462C-AA06-036943F334AF}" type="presParOf" srcId="{D2F2C496-B6CC-464B-8D26-E65239E9AF50}" destId="{AD6E7990-A47B-4953-B074-CB37B9B8384F}" srcOrd="6" destOrd="0" presId="urn:microsoft.com/office/officeart/2016/7/layout/RepeatingBendingProcessNew"/>
    <dgm:cxn modelId="{BBD78B88-3D13-4E62-AA74-956B4EE962DE}" type="presParOf" srcId="{D2F2C496-B6CC-464B-8D26-E65239E9AF50}" destId="{8178B8C5-027F-4B0D-B58D-57E91B6A322A}" srcOrd="7" destOrd="0" presId="urn:microsoft.com/office/officeart/2016/7/layout/RepeatingBendingProcessNew"/>
    <dgm:cxn modelId="{593EECFC-2DCA-470F-A31B-3B3C67A983C8}" type="presParOf" srcId="{8178B8C5-027F-4B0D-B58D-57E91B6A322A}" destId="{5E8ABD18-89F2-4E15-B3B7-BDFD259D59CC}" srcOrd="0" destOrd="0" presId="urn:microsoft.com/office/officeart/2016/7/layout/RepeatingBendingProcessNew"/>
    <dgm:cxn modelId="{3B3E5EE4-DDF8-4265-AE6E-27B13A89C53C}" type="presParOf" srcId="{D2F2C496-B6CC-464B-8D26-E65239E9AF50}" destId="{F6CE03B3-FC04-4046-8738-CBE8E541F03A}" srcOrd="8" destOrd="0" presId="urn:microsoft.com/office/officeart/2016/7/layout/RepeatingBendingProcessNew"/>
    <dgm:cxn modelId="{B04AB284-CA4F-4DDA-8003-63B8D091B310}" type="presParOf" srcId="{D2F2C496-B6CC-464B-8D26-E65239E9AF50}" destId="{500670B5-AF6E-45D8-8A03-18397005312C}" srcOrd="9" destOrd="0" presId="urn:microsoft.com/office/officeart/2016/7/layout/RepeatingBendingProcessNew"/>
    <dgm:cxn modelId="{5D421D6B-5770-437F-875B-7B03E7A7A51F}" type="presParOf" srcId="{500670B5-AF6E-45D8-8A03-18397005312C}" destId="{794135B1-BAA9-4BBC-B1D7-53944C618B84}" srcOrd="0" destOrd="0" presId="urn:microsoft.com/office/officeart/2016/7/layout/RepeatingBendingProcessNew"/>
    <dgm:cxn modelId="{9B462161-AE6B-4514-A4F8-FACDADA7FBBC}" type="presParOf" srcId="{D2F2C496-B6CC-464B-8D26-E65239E9AF50}" destId="{AE418D5B-A796-4EF5-8440-08223A4CD281}" srcOrd="10" destOrd="0" presId="urn:microsoft.com/office/officeart/2016/7/layout/RepeatingBendingProcessNew"/>
    <dgm:cxn modelId="{56F0C35B-8AAB-4173-8393-70B84DF32EC1}" type="presParOf" srcId="{D2F2C496-B6CC-464B-8D26-E65239E9AF50}" destId="{3A29E32E-CF07-4B2D-BA29-0F14B41E2636}" srcOrd="11" destOrd="0" presId="urn:microsoft.com/office/officeart/2016/7/layout/RepeatingBendingProcessNew"/>
    <dgm:cxn modelId="{F87926D1-7084-4816-B6D6-AF7A53CB1BB4}" type="presParOf" srcId="{3A29E32E-CF07-4B2D-BA29-0F14B41E2636}" destId="{BD39AEE1-953B-489A-A127-2A78FD68D5B8}" srcOrd="0" destOrd="0" presId="urn:microsoft.com/office/officeart/2016/7/layout/RepeatingBendingProcessNew"/>
    <dgm:cxn modelId="{06E53892-B513-4628-B3BD-5BE1C16B1511}" type="presParOf" srcId="{D2F2C496-B6CC-464B-8D26-E65239E9AF50}" destId="{5DCB86CB-4251-4E2A-BCC0-12C1CA9615E6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978D18-E696-44C6-B017-75A6C82B19B2}">
      <dsp:nvSpPr>
        <dsp:cNvPr id="0" name=""/>
        <dsp:cNvSpPr/>
      </dsp:nvSpPr>
      <dsp:spPr>
        <a:xfrm>
          <a:off x="2241532" y="1001509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71087" y="1044652"/>
        <a:ext cx="25774" cy="5154"/>
      </dsp:txXfrm>
    </dsp:sp>
    <dsp:sp modelId="{2F985A14-78DD-44BE-8379-06A638C56A97}">
      <dsp:nvSpPr>
        <dsp:cNvPr id="0" name=""/>
        <dsp:cNvSpPr/>
      </dsp:nvSpPr>
      <dsp:spPr>
        <a:xfrm>
          <a:off x="2092" y="374857"/>
          <a:ext cx="2241239" cy="13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Identify Employer Needs</a:t>
          </a:r>
          <a:endParaRPr lang="en-US" sz="2200" kern="1200" dirty="0"/>
        </a:p>
      </dsp:txBody>
      <dsp:txXfrm>
        <a:off x="2092" y="374857"/>
        <a:ext cx="2241239" cy="1344743"/>
      </dsp:txXfrm>
    </dsp:sp>
    <dsp:sp modelId="{B35AC984-9D42-4944-951C-B9B4EDCA918D}">
      <dsp:nvSpPr>
        <dsp:cNvPr id="0" name=""/>
        <dsp:cNvSpPr/>
      </dsp:nvSpPr>
      <dsp:spPr>
        <a:xfrm>
          <a:off x="4998257" y="1001509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27812" y="1044652"/>
        <a:ext cx="25774" cy="5154"/>
      </dsp:txXfrm>
    </dsp:sp>
    <dsp:sp modelId="{D5244F3A-4845-4193-8E40-B1E3EC97EC47}">
      <dsp:nvSpPr>
        <dsp:cNvPr id="0" name=""/>
        <dsp:cNvSpPr/>
      </dsp:nvSpPr>
      <dsp:spPr>
        <a:xfrm>
          <a:off x="2758817" y="374857"/>
          <a:ext cx="2241239" cy="13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ORAT Identifies Qualified Candidates</a:t>
          </a:r>
          <a:endParaRPr lang="en-US" sz="2200" kern="1200" dirty="0"/>
        </a:p>
      </dsp:txBody>
      <dsp:txXfrm>
        <a:off x="2758817" y="374857"/>
        <a:ext cx="2241239" cy="1344743"/>
      </dsp:txXfrm>
    </dsp:sp>
    <dsp:sp modelId="{10DB2AA4-9E56-480F-90FE-F186664F2F07}">
      <dsp:nvSpPr>
        <dsp:cNvPr id="0" name=""/>
        <dsp:cNvSpPr/>
      </dsp:nvSpPr>
      <dsp:spPr>
        <a:xfrm>
          <a:off x="7754982" y="1001509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984537" y="1044652"/>
        <a:ext cx="25774" cy="5154"/>
      </dsp:txXfrm>
    </dsp:sp>
    <dsp:sp modelId="{D2C4F621-33DD-42B2-A5EB-1A1B98B6F1A3}">
      <dsp:nvSpPr>
        <dsp:cNvPr id="0" name=""/>
        <dsp:cNvSpPr/>
      </dsp:nvSpPr>
      <dsp:spPr>
        <a:xfrm>
          <a:off x="5515542" y="374857"/>
          <a:ext cx="2241239" cy="13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Employer -  Candidate Selection</a:t>
          </a:r>
          <a:endParaRPr lang="en-US" sz="2200" kern="1200" dirty="0"/>
        </a:p>
      </dsp:txBody>
      <dsp:txXfrm>
        <a:off x="5515542" y="374857"/>
        <a:ext cx="2241239" cy="1344743"/>
      </dsp:txXfrm>
    </dsp:sp>
    <dsp:sp modelId="{8178B8C5-027F-4B0D-B58D-57E91B6A322A}">
      <dsp:nvSpPr>
        <dsp:cNvPr id="0" name=""/>
        <dsp:cNvSpPr/>
      </dsp:nvSpPr>
      <dsp:spPr>
        <a:xfrm>
          <a:off x="1122712" y="1717801"/>
          <a:ext cx="8270175" cy="484885"/>
        </a:xfrm>
        <a:custGeom>
          <a:avLst/>
          <a:gdLst/>
          <a:ahLst/>
          <a:cxnLst/>
          <a:rect l="0" t="0" r="0" b="0"/>
          <a:pathLst>
            <a:path>
              <a:moveTo>
                <a:pt x="8270175" y="0"/>
              </a:moveTo>
              <a:lnTo>
                <a:pt x="8270175" y="259542"/>
              </a:lnTo>
              <a:lnTo>
                <a:pt x="0" y="259542"/>
              </a:lnTo>
              <a:lnTo>
                <a:pt x="0" y="484885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50644" y="1957667"/>
        <a:ext cx="414311" cy="5154"/>
      </dsp:txXfrm>
    </dsp:sp>
    <dsp:sp modelId="{AD6E7990-A47B-4953-B074-CB37B9B8384F}">
      <dsp:nvSpPr>
        <dsp:cNvPr id="0" name=""/>
        <dsp:cNvSpPr/>
      </dsp:nvSpPr>
      <dsp:spPr>
        <a:xfrm>
          <a:off x="8272267" y="374857"/>
          <a:ext cx="2241239" cy="13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ORAT Submits Application to IRCC</a:t>
          </a:r>
          <a:endParaRPr lang="en-US" sz="2200" kern="1200" dirty="0"/>
        </a:p>
      </dsp:txBody>
      <dsp:txXfrm>
        <a:off x="8272267" y="374857"/>
        <a:ext cx="2241239" cy="1344743"/>
      </dsp:txXfrm>
    </dsp:sp>
    <dsp:sp modelId="{500670B5-AF6E-45D8-8A03-18397005312C}">
      <dsp:nvSpPr>
        <dsp:cNvPr id="0" name=""/>
        <dsp:cNvSpPr/>
      </dsp:nvSpPr>
      <dsp:spPr>
        <a:xfrm>
          <a:off x="2241532" y="2861739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71087" y="2904881"/>
        <a:ext cx="25774" cy="5154"/>
      </dsp:txXfrm>
    </dsp:sp>
    <dsp:sp modelId="{F6CE03B3-FC04-4046-8738-CBE8E541F03A}">
      <dsp:nvSpPr>
        <dsp:cNvPr id="0" name=""/>
        <dsp:cNvSpPr/>
      </dsp:nvSpPr>
      <dsp:spPr>
        <a:xfrm>
          <a:off x="2092" y="2235087"/>
          <a:ext cx="2241239" cy="13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IRCC’s Review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(6-9 months)</a:t>
          </a:r>
          <a:endParaRPr lang="en-US" sz="2200" kern="1200" dirty="0"/>
        </a:p>
      </dsp:txBody>
      <dsp:txXfrm>
        <a:off x="2092" y="2235087"/>
        <a:ext cx="2241239" cy="1344743"/>
      </dsp:txXfrm>
    </dsp:sp>
    <dsp:sp modelId="{3A29E32E-CF07-4B2D-BA29-0F14B41E2636}">
      <dsp:nvSpPr>
        <dsp:cNvPr id="0" name=""/>
        <dsp:cNvSpPr/>
      </dsp:nvSpPr>
      <dsp:spPr>
        <a:xfrm>
          <a:off x="4998257" y="2861739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27812" y="2904881"/>
        <a:ext cx="25774" cy="5154"/>
      </dsp:txXfrm>
    </dsp:sp>
    <dsp:sp modelId="{AE418D5B-A796-4EF5-8440-08223A4CD281}">
      <dsp:nvSpPr>
        <dsp:cNvPr id="0" name=""/>
        <dsp:cNvSpPr/>
      </dsp:nvSpPr>
      <dsp:spPr>
        <a:xfrm>
          <a:off x="2758817" y="2235087"/>
          <a:ext cx="2241239" cy="13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Medicals &amp; Travel Arrangements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(3 months)</a:t>
          </a:r>
          <a:endParaRPr lang="en-US" sz="2200" kern="1200" dirty="0"/>
        </a:p>
      </dsp:txBody>
      <dsp:txXfrm>
        <a:off x="2758817" y="2235087"/>
        <a:ext cx="2241239" cy="1344743"/>
      </dsp:txXfrm>
    </dsp:sp>
    <dsp:sp modelId="{5DCB86CB-4251-4E2A-BCC0-12C1CA9615E6}">
      <dsp:nvSpPr>
        <dsp:cNvPr id="0" name=""/>
        <dsp:cNvSpPr/>
      </dsp:nvSpPr>
      <dsp:spPr>
        <a:xfrm>
          <a:off x="5515542" y="2235087"/>
          <a:ext cx="2241239" cy="13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Arrival &amp;  Settlement</a:t>
          </a:r>
          <a:endParaRPr lang="en-US" sz="2200" kern="1200" dirty="0"/>
        </a:p>
      </dsp:txBody>
      <dsp:txXfrm>
        <a:off x="5515542" y="2235087"/>
        <a:ext cx="2241239" cy="13447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94B4C69-71B4-4324-9DB7-59CEBC133F7E}" type="datetimeFigureOut">
              <a:rPr lang="en-CA" smtClean="0"/>
              <a:t>2025-02-07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986B4A-A091-49BF-BA28-3229BE6677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9217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D2A2E3-E959-4E1B-BECA-B7D9F4BB155C}" type="datetimeFigureOut">
              <a:rPr lang="en-CA" smtClean="0"/>
              <a:t>2025-02-07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8B4C24D-5F58-4CBB-8661-7B66157870E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7689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4C24D-5F58-4CBB-8661-7B66157870E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438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ORAT Test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8FBC-E0C3-4FC8-BE76-D6BBFE6AD0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930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3946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/>
              <a:t>ORAT Test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50318FBC-E0C3-4FC8-BE76-D6BBFE6AD09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3670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37436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37436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/>
              <a:t>ORAT Test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50318FBC-E0C3-4FC8-BE76-D6BBFE6AD09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525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5468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ORAT Test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8FBC-E0C3-4FC8-BE76-D6BBFE6AD0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64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19085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ORAT Test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351" y="6356350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0318FBC-E0C3-4FC8-BE76-D6BBFE6AD09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0141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4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4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ORAT Test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8FBC-E0C3-4FC8-BE76-D6BBFE6AD0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665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834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834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/>
              <a:t>ORAT Test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9788" y="6356350"/>
            <a:ext cx="2743200" cy="3651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50318FBC-E0C3-4FC8-BE76-D6BBFE6AD09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22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/>
              <a:t>ORAT Test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50318FBC-E0C3-4FC8-BE76-D6BBFE6AD09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7761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/>
              <a:t>ORAT 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197" y="6356350"/>
            <a:ext cx="2743200" cy="3651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50318FBC-E0C3-4FC8-BE76-D6BBFE6AD09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3483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84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4206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CA"/>
              <a:t>ORAT Test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9788" y="6356350"/>
            <a:ext cx="2743200" cy="3651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50318FBC-E0C3-4FC8-BE76-D6BBFE6AD09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482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255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7398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/>
              <a:t>ORAT Test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9788" y="6356350"/>
            <a:ext cx="2743200" cy="3651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50318FBC-E0C3-4FC8-BE76-D6BBFE6AD09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219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1128"/>
            <a:ext cx="11830050" cy="97322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57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CA"/>
              <a:t>ORAT Test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50318FBC-E0C3-4FC8-BE76-D6BBFE6AD09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79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ada.ca/en/immigration-refugees-citizenship/services/immigrate-canada/provincial-nominees/non-express-entry/eligibility.html" TargetMode="External"/><Relationship Id="rId2" Type="http://schemas.openxmlformats.org/officeDocument/2006/relationships/hyperlink" Target="https://www.canada.ca/en/immigration-refugees-citizenship/services/immigrate-canada/atlantic-immigration/how-to-immigrate/eligibility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nada.ca/en/immigration-refugees-citizenship/services/immigrate-canada/rural-northern-immigration-pilot/pr-eligibilit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024" y="1122363"/>
            <a:ext cx="10887958" cy="2387600"/>
          </a:xfrm>
        </p:spPr>
        <p:txBody>
          <a:bodyPr anchor="t">
            <a:normAutofit/>
          </a:bodyPr>
          <a:lstStyle/>
          <a:p>
            <a:r>
              <a:rPr lang="en-CA" sz="4000" dirty="0"/>
              <a:t>Economic Mobility Pathways Pilot (EMPP) </a:t>
            </a:r>
            <a:br>
              <a:rPr lang="en-CA" sz="4000" dirty="0"/>
            </a:br>
            <a:br>
              <a:rPr lang="en-CA" sz="4000" dirty="0"/>
            </a:br>
            <a:r>
              <a:rPr lang="en-CA" sz="3200" i="1" dirty="0"/>
              <a:t>Employer Presentation</a:t>
            </a:r>
            <a:endParaRPr lang="en-CA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eorgia" panose="02040502050405020303"/>
                <a:ea typeface="+mn-ea"/>
                <a:cs typeface="+mn-cs"/>
              </a:rPr>
              <a:t>Office for Refugees, Archdiocese of Toronto (ORAT)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8FBC-E0C3-4FC8-BE76-D6BBFE6AD098}" type="slidenum">
              <a:rPr lang="en-CA" smtClean="0"/>
              <a:t>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1122644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86B42-2207-720B-64FD-838C3044F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FAQs: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3AB9F-4D24-3A09-2028-FFC99DB3F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7461"/>
            <a:ext cx="10515600" cy="4422854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CA" i="1" u="sng" kern="100" dirty="0">
                <a:ea typeface="Aptos" panose="020B0004020202020204" pitchFamily="34" charset="0"/>
                <a:cs typeface="Times New Roman" panose="02020603050405020304" pitchFamily="18" charset="0"/>
              </a:rPr>
              <a:t>Refugee Status:</a:t>
            </a: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 Sponsored refugee &amp; family arrive to Canada as Permanent Residents (PRs).</a:t>
            </a:r>
            <a:endParaRPr lang="en-CA" sz="2800" i="1" u="sng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CA" sz="2800" i="1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Employer Settlement Responsibilities:</a:t>
            </a:r>
            <a:r>
              <a:rPr lang="en-CA" sz="2800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Include airport pick-up and arrangement of temporary accommodations.</a:t>
            </a:r>
            <a:endParaRPr lang="en-CA" sz="2800" i="1" u="sng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CA" sz="2800" i="1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Contractual Obligations:</a:t>
            </a: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 Employers to follow employment law, including laws related to notice periods.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CA" i="1" u="sng" kern="100" dirty="0">
                <a:ea typeface="Aptos" panose="020B0004020202020204" pitchFamily="34" charset="0"/>
                <a:cs typeface="Times New Roman" panose="02020603050405020304" pitchFamily="18" charset="0"/>
              </a:rPr>
              <a:t>National Occupation Classification (NOC):</a:t>
            </a: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  NOC is used to identify the education, work experience and English language competency that is required by the refugees.</a:t>
            </a:r>
            <a:endParaRPr lang="en-CA" sz="2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8C832D-353F-FACD-EF70-550D1B3C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8FBC-E0C3-4FC8-BE76-D6BBFE6AD098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0028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B7DBA-B5D9-9110-A67D-B9FF882FC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NOC Teers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AA813C-E5D4-2A83-8A00-D1FEF94B2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8FBC-E0C3-4FC8-BE76-D6BBFE6AD098}" type="slidenum">
              <a:rPr lang="en-CA" smtClean="0"/>
              <a:t>11</a:t>
            </a:fld>
            <a:endParaRPr lang="en-CA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B5E3346-A679-D1AA-E5CE-1F21A35171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874043"/>
              </p:ext>
            </p:extLst>
          </p:nvPr>
        </p:nvGraphicFramePr>
        <p:xfrm>
          <a:off x="838200" y="1545997"/>
          <a:ext cx="10156293" cy="4530159"/>
        </p:xfrm>
        <a:graphic>
          <a:graphicData uri="http://schemas.openxmlformats.org/drawingml/2006/table">
            <a:tbl>
              <a:tblPr/>
              <a:tblGrid>
                <a:gridCol w="1201643">
                  <a:extLst>
                    <a:ext uri="{9D8B030D-6E8A-4147-A177-3AD203B41FA5}">
                      <a16:colId xmlns:a16="http://schemas.microsoft.com/office/drawing/2014/main" val="1051109499"/>
                    </a:ext>
                  </a:extLst>
                </a:gridCol>
                <a:gridCol w="2814961">
                  <a:extLst>
                    <a:ext uri="{9D8B030D-6E8A-4147-A177-3AD203B41FA5}">
                      <a16:colId xmlns:a16="http://schemas.microsoft.com/office/drawing/2014/main" val="2475294917"/>
                    </a:ext>
                  </a:extLst>
                </a:gridCol>
                <a:gridCol w="6139689">
                  <a:extLst>
                    <a:ext uri="{9D8B030D-6E8A-4147-A177-3AD203B41FA5}">
                      <a16:colId xmlns:a16="http://schemas.microsoft.com/office/drawing/2014/main" val="1048397231"/>
                    </a:ext>
                  </a:extLst>
                </a:gridCol>
              </a:tblGrid>
              <a:tr h="24948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>
                          <a:effectLst/>
                        </a:rPr>
                        <a:t>TEER</a:t>
                      </a:r>
                    </a:p>
                  </a:txBody>
                  <a:tcPr marL="39419" marR="39419" marT="39419" marB="394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4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>
                          <a:effectLst/>
                        </a:rPr>
                        <a:t>Occupation types</a:t>
                      </a:r>
                    </a:p>
                  </a:txBody>
                  <a:tcPr marL="39419" marR="39419" marT="39419" marB="394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95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>
                          <a:effectLst/>
                        </a:rPr>
                        <a:t>Examples</a:t>
                      </a:r>
                    </a:p>
                  </a:txBody>
                  <a:tcPr marL="39419" marR="39419" marT="39419" marB="394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9A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663026"/>
                  </a:ext>
                </a:extLst>
              </a:tr>
              <a:tr h="570254">
                <a:tc>
                  <a:txBody>
                    <a:bodyPr/>
                    <a:lstStyle/>
                    <a:p>
                      <a:pPr fontAlgn="t"/>
                      <a:r>
                        <a:rPr lang="en-US" sz="900">
                          <a:effectLst/>
                        </a:rPr>
                        <a:t>TEER 0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900" dirty="0">
                          <a:effectLst/>
                        </a:rPr>
                        <a:t>Management occupations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900">
                          <a:effectLst/>
                        </a:rPr>
                        <a:t>Advertising, marketing and public relations managers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Financial managers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035467"/>
                  </a:ext>
                </a:extLst>
              </a:tr>
              <a:tr h="409871">
                <a:tc>
                  <a:txBody>
                    <a:bodyPr/>
                    <a:lstStyle/>
                    <a:p>
                      <a:pPr fontAlgn="t"/>
                      <a:r>
                        <a:rPr lang="en-US" sz="900">
                          <a:effectLst/>
                        </a:rPr>
                        <a:t>TEER 1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900">
                          <a:effectLst/>
                        </a:rPr>
                        <a:t>Occupations that usually require a university degree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900">
                          <a:effectLst/>
                        </a:rPr>
                        <a:t>Financial advisors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Software engineers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07364"/>
                  </a:ext>
                </a:extLst>
              </a:tr>
              <a:tr h="891023">
                <a:tc>
                  <a:txBody>
                    <a:bodyPr/>
                    <a:lstStyle/>
                    <a:p>
                      <a:pPr fontAlgn="t"/>
                      <a:r>
                        <a:rPr lang="en-US" sz="900">
                          <a:effectLst/>
                        </a:rPr>
                        <a:t>TEER 2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900" dirty="0">
                          <a:effectLst/>
                        </a:rPr>
                        <a:t>Occupations that usually require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effectLst/>
                        </a:rPr>
                        <a:t>a college diploma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effectLst/>
                        </a:rPr>
                        <a:t>apprenticeship training of 2 or more years, or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effectLst/>
                        </a:rPr>
                        <a:t>supervisory occupations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900">
                          <a:effectLst/>
                        </a:rPr>
                        <a:t>Computer network and web technicians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Medical laboratory technologists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050132"/>
                  </a:ext>
                </a:extLst>
              </a:tr>
              <a:tr h="1051407">
                <a:tc>
                  <a:txBody>
                    <a:bodyPr/>
                    <a:lstStyle/>
                    <a:p>
                      <a:pPr fontAlgn="t"/>
                      <a:r>
                        <a:rPr lang="en-US" sz="900">
                          <a:effectLst/>
                        </a:rPr>
                        <a:t>TEER 3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900">
                          <a:effectLst/>
                        </a:rPr>
                        <a:t>Occupations that usually require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effectLst/>
                        </a:rPr>
                        <a:t>a college diploma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effectLst/>
                        </a:rPr>
                        <a:t>apprenticeship training of less than 2 years, or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effectLst/>
                        </a:rPr>
                        <a:t>more than 6 months of on-the-job training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900">
                          <a:effectLst/>
                        </a:rPr>
                        <a:t>Bakers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Dental assistants and dental laboratory assistants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152193"/>
                  </a:ext>
                </a:extLst>
              </a:tr>
              <a:tr h="570254">
                <a:tc>
                  <a:txBody>
                    <a:bodyPr/>
                    <a:lstStyle/>
                    <a:p>
                      <a:pPr fontAlgn="t"/>
                      <a:r>
                        <a:rPr lang="en-US" sz="900">
                          <a:effectLst/>
                        </a:rPr>
                        <a:t>TEER 4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900">
                          <a:effectLst/>
                        </a:rPr>
                        <a:t>Occupations that usually require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effectLst/>
                        </a:rPr>
                        <a:t>a high school diploma, or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effectLst/>
                        </a:rPr>
                        <a:t>several weeks of on-the-job training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900" dirty="0">
                          <a:effectLst/>
                        </a:rPr>
                        <a:t>Home child care providers.  Home support workers, caregivers and related occupations.</a:t>
                      </a:r>
                    </a:p>
                    <a:p>
                      <a:pPr fontAlgn="t"/>
                      <a:r>
                        <a:rPr lang="en-US" sz="900" dirty="0">
                          <a:effectLst/>
                        </a:rPr>
                        <a:t>Tailors, dressmakers,…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Retail salespersons and visual merchandisers. </a:t>
                      </a:r>
                    </a:p>
                    <a:p>
                      <a:pPr fontAlgn="t"/>
                      <a:r>
                        <a:rPr lang="en-US" sz="900" dirty="0">
                          <a:effectLst/>
                        </a:rPr>
                        <a:t>Security guards &amp; related security service occupations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291495"/>
                  </a:ext>
                </a:extLst>
              </a:tr>
              <a:tr h="730639">
                <a:tc>
                  <a:txBody>
                    <a:bodyPr/>
                    <a:lstStyle/>
                    <a:p>
                      <a:pPr fontAlgn="t"/>
                      <a:r>
                        <a:rPr lang="en-US" sz="900">
                          <a:effectLst/>
                        </a:rPr>
                        <a:t>TEER 5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900">
                          <a:effectLst/>
                        </a:rPr>
                        <a:t>Occupations that usually need short-term work demonstration and no formal education</a:t>
                      </a: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900" dirty="0">
                          <a:effectLst/>
                        </a:rPr>
                        <a:t>Landscaping and grounds maintenance </a:t>
                      </a:r>
                      <a:r>
                        <a:rPr lang="en-US" sz="900" dirty="0" err="1">
                          <a:effectLst/>
                        </a:rPr>
                        <a:t>labourers</a:t>
                      </a:r>
                      <a:r>
                        <a:rPr lang="en-US" sz="900" dirty="0">
                          <a:effectLst/>
                        </a:rPr>
                        <a:t>. Light &amp; heavy-duty cleaners.  General </a:t>
                      </a:r>
                      <a:r>
                        <a:rPr lang="en-US" sz="900" dirty="0" err="1">
                          <a:effectLst/>
                        </a:rPr>
                        <a:t>labourers</a:t>
                      </a:r>
                      <a:r>
                        <a:rPr lang="en-US" sz="900" dirty="0">
                          <a:effectLst/>
                        </a:rPr>
                        <a:t> across a number of industries</a:t>
                      </a:r>
                    </a:p>
                    <a:p>
                      <a:pPr fontAlgn="t"/>
                      <a:r>
                        <a:rPr lang="en-US" sz="900" dirty="0">
                          <a:effectLst/>
                        </a:rPr>
                        <a:t>Delivery service drivers and door-to-door distributors</a:t>
                      </a:r>
                    </a:p>
                    <a:p>
                      <a:pPr fontAlgn="t"/>
                      <a:r>
                        <a:rPr lang="en-US" sz="900" dirty="0">
                          <a:effectLst/>
                        </a:rPr>
                        <a:t>Store shelf stockers, clerks and order fillers.  Food counter attendants, kitchen helpers, servers</a:t>
                      </a:r>
                    </a:p>
                    <a:p>
                      <a:pPr fontAlgn="t"/>
                      <a:r>
                        <a:rPr lang="en-US" sz="900" dirty="0">
                          <a:effectLst/>
                        </a:rPr>
                        <a:t>Construction trades helpers and </a:t>
                      </a:r>
                      <a:r>
                        <a:rPr lang="en-US" sz="900" dirty="0" err="1">
                          <a:effectLst/>
                        </a:rPr>
                        <a:t>labourers</a:t>
                      </a:r>
                      <a:r>
                        <a:rPr lang="en-US" sz="900" dirty="0">
                          <a:effectLst/>
                        </a:rPr>
                        <a:t>.  Other trades helpers and </a:t>
                      </a:r>
                      <a:r>
                        <a:rPr lang="en-US" sz="900" dirty="0" err="1">
                          <a:effectLst/>
                        </a:rPr>
                        <a:t>labourers</a:t>
                      </a:r>
                      <a:endParaRPr lang="en-US" sz="900" dirty="0">
                        <a:effectLst/>
                      </a:endParaRPr>
                    </a:p>
                  </a:txBody>
                  <a:tcPr marL="39419" marR="39419" marT="39419" marB="394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155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848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AECEC-BB14-0B71-63DC-BB3566AAC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3164"/>
          </a:xfrm>
        </p:spPr>
        <p:txBody>
          <a:bodyPr/>
          <a:lstStyle/>
          <a:p>
            <a:r>
              <a:rPr lang="en-US" dirty="0"/>
              <a:t>The EMPP has Two Streams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F844D-1894-61FB-E6B8-DD7AB7178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289"/>
            <a:ext cx="10515600" cy="4272025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 Regional EMPP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Through one of 3 selected economic programs. The </a:t>
            </a:r>
            <a:r>
              <a:rPr lang="en-CA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regional EMPP.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257300" marR="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Atlantic Immigration Program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257300" marR="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Provincial Nominee Program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257300" marR="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Rural and Northern Immigration Program (RNIP)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To be eligible for one of the above programs, you apply first to a province, territory or RNIP community (depending on which program you choose.) </a:t>
            </a:r>
          </a:p>
          <a:p>
            <a:pPr marL="457200" marR="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CA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CA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 Federal EMPP: </a:t>
            </a:r>
            <a:r>
              <a:rPr lang="en-CA" sz="1600" kern="100" dirty="0">
                <a:ea typeface="Aptos" panose="020B0004020202020204" pitchFamily="34" charset="0"/>
                <a:cs typeface="Times New Roman" panose="02020603050405020304" pitchFamily="18" charset="0"/>
              </a:rPr>
              <a:t>The federal EMPP includes a </a:t>
            </a:r>
            <a:r>
              <a:rPr lang="en-CA" sz="1600" u="sng" kern="100" dirty="0">
                <a:ea typeface="Aptos" panose="020B0004020202020204" pitchFamily="34" charset="0"/>
                <a:cs typeface="Times New Roman" panose="02020603050405020304" pitchFamily="18" charset="0"/>
              </a:rPr>
              <a:t>Job Offer</a:t>
            </a:r>
            <a:r>
              <a:rPr lang="en-CA" sz="1600" kern="100" dirty="0"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en-CA" sz="1600" u="sng" kern="100" dirty="0">
                <a:ea typeface="Aptos" panose="020B0004020202020204" pitchFamily="34" charset="0"/>
                <a:cs typeface="Times New Roman" panose="02020603050405020304" pitchFamily="18" charset="0"/>
              </a:rPr>
              <a:t>No Job Offer</a:t>
            </a:r>
            <a:r>
              <a:rPr lang="en-CA" sz="1600" kern="100" dirty="0">
                <a:ea typeface="Aptos" panose="020B0004020202020204" pitchFamily="34" charset="0"/>
                <a:cs typeface="Times New Roman" panose="02020603050405020304" pitchFamily="18" charset="0"/>
              </a:rPr>
              <a:t> stream. </a:t>
            </a:r>
            <a:endParaRPr lang="en-US" sz="16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Apply Directly to IRCC for the EMPP. 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You need to meet the work experience, education, and language requirements.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Job Offer Stream Requirements</a:t>
            </a:r>
            <a:r>
              <a:rPr lang="en-US" sz="1600" kern="100" dirty="0">
                <a:ea typeface="Aptos" panose="020B0004020202020204" pitchFamily="34" charset="0"/>
                <a:cs typeface="Times New Roman" panose="02020603050405020304" pitchFamily="18" charset="0"/>
              </a:rPr>
              <a:t>”  </a:t>
            </a:r>
            <a:r>
              <a:rPr lang="en-CA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You must have a job offer that is; full time (at least 30 hours/week) and non-seasonal from a Canadian employer for a job listed in TEER Categories 0, 1, 2, 3, 4 or 5 of the National Occupation Classification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8DC0E-ECF7-096A-1C8D-517323AD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8FBC-E0C3-4FC8-BE76-D6BBFE6AD098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3381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76D03-A857-43CE-E6F0-AC3DFFE46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A8F5B-1FB9-6803-F0A1-6F69979F8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About EMPP</a:t>
            </a:r>
          </a:p>
          <a:p>
            <a:r>
              <a:rPr lang="en-CA" dirty="0"/>
              <a:t>Important Considerations for Employers</a:t>
            </a:r>
          </a:p>
          <a:p>
            <a:r>
              <a:rPr lang="en-CA" dirty="0"/>
              <a:t>Employer Responsibilities</a:t>
            </a:r>
          </a:p>
          <a:p>
            <a:r>
              <a:rPr lang="en-CA" dirty="0"/>
              <a:t>ORAT Responsibilities as a Trusted Partner</a:t>
            </a:r>
          </a:p>
          <a:p>
            <a:r>
              <a:rPr lang="en-CA" dirty="0"/>
              <a:t>The EMPP Process</a:t>
            </a:r>
          </a:p>
          <a:p>
            <a:r>
              <a:rPr lang="en-CA" dirty="0"/>
              <a:t>Discussion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C22D4-7C50-4B1D-14B4-F232B1CA0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8FBC-E0C3-4FC8-BE76-D6BBFE6AD098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44390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5A097-6490-6099-7421-A6E9C74E2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About EMPP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968E7-9745-15EE-2104-D8FDEB6A7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 Economic Mobility Pathways Pilot (EMPP) looks to meet the skilled labour needs of Canadian employers by giving them access a </a:t>
            </a: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new pool of qualified candidates, skilled refugees from abroad.</a:t>
            </a:r>
            <a:endParaRPr lang="en-CA" sz="2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EMPP relies on Trusted Partners to connect employers with eligible refugees.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FE2DAF-9D3B-07C5-C64A-A32183E8E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8FBC-E0C3-4FC8-BE76-D6BBFE6AD098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4551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02C47-9B51-6F7B-FC43-A2931B316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200"/>
          </a:xfrm>
        </p:spPr>
        <p:txBody>
          <a:bodyPr/>
          <a:lstStyle/>
          <a:p>
            <a:r>
              <a:rPr lang="en-CA" dirty="0"/>
              <a:t>Important Considerations for Employers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B1EA8-CF1F-72E4-DA51-5554C03BC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327"/>
            <a:ext cx="10954732" cy="4322988"/>
          </a:xfrm>
        </p:spPr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Provides Access to a New Pool of Skilled Candidates</a:t>
            </a:r>
            <a:endParaRPr lang="en-CA" sz="2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R</a:t>
            </a:r>
            <a:r>
              <a:rPr lang="en-CA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esumes (or Curriculum Vitae) of eligible skilled refugees are provided to employers.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Expedited Processing</a:t>
            </a: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Immigration Canada has committed to processing cases within 6-12 months.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Participation Fee:</a:t>
            </a: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The program is funded through a participation fee paid by employers</a:t>
            </a:r>
            <a:endParaRPr lang="en-CA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Fund</a:t>
            </a: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s are used to offset administrative expenses, PR application fee, referral costs, </a:t>
            </a:r>
            <a:r>
              <a:rPr lang="en-CA" kern="100" dirty="0" err="1">
                <a:ea typeface="Aptos" panose="020B0004020202020204" pitchFamily="34" charset="0"/>
                <a:cs typeface="Times New Roman" panose="02020603050405020304" pitchFamily="18" charset="0"/>
              </a:rPr>
              <a:t>etc</a:t>
            </a:r>
            <a:endParaRPr lang="en-CA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Arms-length relationship between employer and selected candidate.</a:t>
            </a:r>
            <a:endParaRPr lang="en-CA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32DF70-E46E-0E8B-3AEB-CD9EE5010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8FBC-E0C3-4FC8-BE76-D6BBFE6AD098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5076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BB279-2CCB-E2FC-82DF-BD4CE07E7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Employer Responsibilities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A068E-3F9B-8D44-EB4D-E54F84F6B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93727"/>
            <a:ext cx="10935878" cy="3905323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Register with ORAT &amp; </a:t>
            </a: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dentify </a:t>
            </a: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Employment Needs</a:t>
            </a: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Job Description based on National Occupation Classification (NOC) - ORAT can assist with NOC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Candidate Selection (Virtual Interview)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Offer of Employment:  1 Year </a:t>
            </a: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C</a:t>
            </a: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ontract, 30hr/week or 1,560hrs</a:t>
            </a:r>
            <a:endParaRPr lang="en-CA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Arrival Assistance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Participation Fee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Compliance with Employment Law (e.g., termination)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2A7C3-66EC-FF5F-30FD-11A3315EE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8FBC-E0C3-4FC8-BE76-D6BBFE6AD098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40530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84965-2910-3196-D99F-77B04E198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/>
              <a:t>ORAT’s Responsibilities as a Trusted Partner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1A640-D2CE-AA7A-0AC3-3A844EB96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Understand labour needs of employer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Screen &amp; Select Eligible </a:t>
            </a: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C</a:t>
            </a: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andidates, providing CVs to employers:  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CA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Refugee &amp; Durable Solution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In-Demand Skill(s) 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English Language Assessment</a:t>
            </a:r>
            <a:endParaRPr lang="en-CA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Completion / Submission of Immigration Canada Forms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Newcomer Orientation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Arrival/Settlem</a:t>
            </a: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ent</a:t>
            </a:r>
            <a:r>
              <a:rPr lang="en-CA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CA" kern="100" dirty="0">
                <a:ea typeface="Aptos" panose="020B0004020202020204" pitchFamily="34" charset="0"/>
                <a:cs typeface="Times New Roman" panose="02020603050405020304" pitchFamily="18" charset="0"/>
              </a:rPr>
              <a:t>Assistance</a:t>
            </a:r>
            <a:endParaRPr lang="en-CA" sz="2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FDC259-D35B-AD79-5FF5-446EA729B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8FBC-E0C3-4FC8-BE76-D6BBFE6AD098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2870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699AE-1A09-DFE6-5C1E-8C6DF2485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Process Steps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64F7B7-4B55-4B79-5B51-57A8A85E7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8FBC-E0C3-4FC8-BE76-D6BBFE6AD098}" type="slidenum">
              <a:rPr lang="en-CA" smtClean="0"/>
              <a:t>7</a:t>
            </a:fld>
            <a:endParaRPr lang="en-CA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EA785AE-3043-448E-86BD-2C23D2E165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3625507"/>
              </p:ext>
            </p:extLst>
          </p:nvPr>
        </p:nvGraphicFramePr>
        <p:xfrm>
          <a:off x="990600" y="1978025"/>
          <a:ext cx="10515600" cy="3954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5853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E93AA-F7B1-811A-CC88-56038B657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96E54-743A-D2DE-CC14-C45754BD0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Q1: Will this program be beneficial to your organization?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Q2: If so, what skills is your organization in need of?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Q3: How many individuals do you need for each skill category?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Next steps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D19DA4-21BD-344D-23BC-1DD121B4C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8FBC-E0C3-4FC8-BE76-D6BBFE6AD098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1972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5EC28-2310-7779-E392-B806005FB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Appendix: About ORAT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9CAA2-A69A-30F6-6057-B90EFFD99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83703"/>
            <a:ext cx="10785049" cy="419661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The Office of Refugees (ORAT) is a department of the Roman Catholic Archdiocese of Toronto.</a:t>
            </a:r>
          </a:p>
          <a:p>
            <a:pPr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ORAT administers the Archdiocese’s Sponsorship Agreement by partnering with church communities</a:t>
            </a:r>
            <a:r>
              <a:rPr lang="en-CA" sz="2400" dirty="0">
                <a:solidFill>
                  <a:prstClr val="black"/>
                </a:solidFill>
              </a:rPr>
              <a:t> who have been affected by the global refugee crisis</a:t>
            </a: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sponsor parishioner families to Canada. We offer a program for those outside the church as well.</a:t>
            </a:r>
          </a:p>
          <a:p>
            <a:pPr>
              <a:defRPr/>
            </a:pPr>
            <a:r>
              <a:rPr lang="en-CA" sz="2400" dirty="0">
                <a:solidFill>
                  <a:prstClr val="black"/>
                </a:solidFill>
              </a:rPr>
              <a:t>ORAT plans to work through these church communities to identify qualified refugees for this program.</a:t>
            </a: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67A5C8-787B-9848-2A8A-2C9DA062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8FBC-E0C3-4FC8-BE76-D6BBFE6AD098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24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B569A955420F499C1999EA955A43C8" ma:contentTypeVersion="13" ma:contentTypeDescription="Create a new document." ma:contentTypeScope="" ma:versionID="66f1fd2a27ddf5918320ecb109d97648">
  <xsd:schema xmlns:xsd="http://www.w3.org/2001/XMLSchema" xmlns:xs="http://www.w3.org/2001/XMLSchema" xmlns:p="http://schemas.microsoft.com/office/2006/metadata/properties" xmlns:ns2="531f9aff-d957-492f-8020-810bc8e1b187" xmlns:ns3="e159c9d3-bea2-495c-b9a2-f69d8abe8700" targetNamespace="http://schemas.microsoft.com/office/2006/metadata/properties" ma:root="true" ma:fieldsID="4e5253eb1a4868c999131b65e639c5f2" ns2:_="" ns3:_="">
    <xsd:import namespace="531f9aff-d957-492f-8020-810bc8e1b187"/>
    <xsd:import namespace="e159c9d3-bea2-495c-b9a2-f69d8abe87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1f9aff-d957-492f-8020-810bc8e1b1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1f5f294-3556-4111-a21e-1e1423eaea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59c9d3-bea2-495c-b9a2-f69d8abe870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292bef0-e8ed-48f2-b3a0-cfbdd8fcf67f}" ma:internalName="TaxCatchAll" ma:showField="CatchAllData" ma:web="e159c9d3-bea2-495c-b9a2-f69d8abe87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59c9d3-bea2-495c-b9a2-f69d8abe8700" xsi:nil="true"/>
    <lcf76f155ced4ddcb4097134ff3c332f xmlns="531f9aff-d957-492f-8020-810bc8e1b18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E03E70B-27EF-47CF-BCEE-8DD1B2982D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D81BFB-9DB3-4660-A0DD-CEF676624D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1f9aff-d957-492f-8020-810bc8e1b187"/>
    <ds:schemaRef ds:uri="e159c9d3-bea2-495c-b9a2-f69d8abe87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AB7503-4AEA-49D1-AB42-F23D12614810}">
  <ds:schemaRefs>
    <ds:schemaRef ds:uri="http://purl.org/dc/dcmitype/"/>
    <ds:schemaRef ds:uri="http://purl.org/dc/elements/1.1/"/>
    <ds:schemaRef ds:uri="http://purl.org/dc/terms/"/>
    <ds:schemaRef ds:uri="e159c9d3-bea2-495c-b9a2-f69d8abe8700"/>
    <ds:schemaRef ds:uri="http://schemas.openxmlformats.org/package/2006/metadata/core-properties"/>
    <ds:schemaRef ds:uri="http://schemas.microsoft.com/office/2006/documentManagement/types"/>
    <ds:schemaRef ds:uri="531f9aff-d957-492f-8020-810bc8e1b187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881</Words>
  <Application>Microsoft Office PowerPoint</Application>
  <PresentationFormat>Widescreen</PresentationFormat>
  <Paragraphs>126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Arial</vt:lpstr>
      <vt:lpstr>Calibri</vt:lpstr>
      <vt:lpstr>Georgia</vt:lpstr>
      <vt:lpstr>Symbol</vt:lpstr>
      <vt:lpstr>Office Theme</vt:lpstr>
      <vt:lpstr>Economic Mobility Pathways Pilot (EMPP)   Employer Presentation</vt:lpstr>
      <vt:lpstr>Meeting Agenda</vt:lpstr>
      <vt:lpstr>About EMPP</vt:lpstr>
      <vt:lpstr>Important Considerations for Employers</vt:lpstr>
      <vt:lpstr>Employer Responsibilities </vt:lpstr>
      <vt:lpstr>ORAT’s Responsibilities as a Trusted Partner</vt:lpstr>
      <vt:lpstr>Process Steps</vt:lpstr>
      <vt:lpstr>Discussion</vt:lpstr>
      <vt:lpstr>Appendix: About ORAT</vt:lpstr>
      <vt:lpstr>FAQs:</vt:lpstr>
      <vt:lpstr>NOC Teers</vt:lpstr>
      <vt:lpstr>The EMPP has Two Streams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Algebraeel, Hazem</dc:creator>
  <cp:lastModifiedBy>Ovcjak, Rudy</cp:lastModifiedBy>
  <cp:revision>22</cp:revision>
  <cp:lastPrinted>2025-01-27T15:26:55Z</cp:lastPrinted>
  <dcterms:created xsi:type="dcterms:W3CDTF">2017-02-13T14:58:38Z</dcterms:created>
  <dcterms:modified xsi:type="dcterms:W3CDTF">2025-02-07T18:56:27Z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0x010100F7B569A955420F499C1999EA955A43C8</vt:lpwstr>
  </property>
  <property fmtid="{D5CDD505-2E9C-101B-9397-08002B2CF9AE}" pid="3" name="MediaServiceImageTags">
    <vt:lpwstr/>
  </property>
</Properties>
</file>