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57" r:id="rId6"/>
    <p:sldId id="258" r:id="rId7"/>
    <p:sldId id="268" r:id="rId8"/>
    <p:sldId id="261" r:id="rId9"/>
    <p:sldId id="260" r:id="rId10"/>
    <p:sldId id="269" r:id="rId11"/>
    <p:sldId id="270" r:id="rId12"/>
    <p:sldId id="271" r:id="rId13"/>
    <p:sldId id="262" r:id="rId14"/>
    <p:sldId id="272" r:id="rId15"/>
    <p:sldId id="263" r:id="rId16"/>
    <p:sldId id="264" r:id="rId17"/>
    <p:sldId id="266" r:id="rId18"/>
    <p:sldId id="267"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7" autoAdjust="0"/>
  </p:normalViewPr>
  <p:slideViewPr>
    <p:cSldViewPr snapToGrid="0">
      <p:cViewPr varScale="1">
        <p:scale>
          <a:sx n="102" d="100"/>
          <a:sy n="102" d="100"/>
        </p:scale>
        <p:origin x="834" y="10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vcjak, Rudy" userId="b139f86a-514e-4214-a83b-23b3d6fe0933" providerId="ADAL" clId="{D43C3DD8-5D55-48B9-9ED3-7171500E5405}"/>
    <pc:docChg chg="modSld">
      <pc:chgData name="Ovcjak, Rudy" userId="b139f86a-514e-4214-a83b-23b3d6fe0933" providerId="ADAL" clId="{D43C3DD8-5D55-48B9-9ED3-7171500E5405}" dt="2024-11-26T15:41:20.850" v="0" actId="20577"/>
      <pc:docMkLst>
        <pc:docMk/>
      </pc:docMkLst>
      <pc:sldChg chg="modSp mod">
        <pc:chgData name="Ovcjak, Rudy" userId="b139f86a-514e-4214-a83b-23b3d6fe0933" providerId="ADAL" clId="{D43C3DD8-5D55-48B9-9ED3-7171500E5405}" dt="2024-11-26T15:41:20.850" v="0" actId="20577"/>
        <pc:sldMkLst>
          <pc:docMk/>
          <pc:sldMk cId="2884551909" sldId="258"/>
        </pc:sldMkLst>
        <pc:spChg chg="mod">
          <ac:chgData name="Ovcjak, Rudy" userId="b139f86a-514e-4214-a83b-23b3d6fe0933" providerId="ADAL" clId="{D43C3DD8-5D55-48B9-9ED3-7171500E5405}" dt="2024-11-26T15:41:20.850" v="0" actId="20577"/>
          <ac:spMkLst>
            <pc:docMk/>
            <pc:sldMk cId="2884551909" sldId="258"/>
            <ac:spMk id="3" creationId="{201968E7-9745-15EE-2104-D8FDEB6A77C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9DE48-95A6-481B-9878-077FDB0FE08E}"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CA"/>
        </a:p>
      </dgm:t>
    </dgm:pt>
    <dgm:pt modelId="{AFDF7DD8-883B-4D18-9086-EB52C3438B21}">
      <dgm:prSet/>
      <dgm:spPr/>
      <dgm:t>
        <a:bodyPr/>
        <a:lstStyle/>
        <a:p>
          <a:r>
            <a:rPr lang="en-CA" dirty="0">
              <a:latin typeface="Georgia" panose="02040502050405020303" pitchFamily="18" charset="0"/>
            </a:rPr>
            <a:t>Trusted Partner</a:t>
          </a:r>
        </a:p>
      </dgm:t>
    </dgm:pt>
    <dgm:pt modelId="{6188B8A4-842A-45A3-9566-F8047B80746F}" type="parTrans" cxnId="{0844FFE2-49DA-412F-B57F-6FBDD48148A7}">
      <dgm:prSet/>
      <dgm:spPr/>
      <dgm:t>
        <a:bodyPr/>
        <a:lstStyle/>
        <a:p>
          <a:endParaRPr lang="en-CA">
            <a:latin typeface="Georgia" panose="02040502050405020303" pitchFamily="18" charset="0"/>
          </a:endParaRPr>
        </a:p>
      </dgm:t>
    </dgm:pt>
    <dgm:pt modelId="{335C1F10-2E24-4C38-A546-AE073547AF55}" type="sibTrans" cxnId="{0844FFE2-49DA-412F-B57F-6FBDD48148A7}">
      <dgm:prSet/>
      <dgm:spPr/>
      <dgm:t>
        <a:bodyPr/>
        <a:lstStyle/>
        <a:p>
          <a:endParaRPr lang="en-CA">
            <a:latin typeface="Georgia" panose="02040502050405020303" pitchFamily="18" charset="0"/>
          </a:endParaRPr>
        </a:p>
      </dgm:t>
    </dgm:pt>
    <dgm:pt modelId="{86FB0D02-4B5D-4A5A-BBF0-7EDAC0829345}">
      <dgm:prSet/>
      <dgm:spPr/>
      <dgm:t>
        <a:bodyPr/>
        <a:lstStyle/>
        <a:p>
          <a:r>
            <a:rPr lang="en-CA" dirty="0">
              <a:latin typeface="Georgia" panose="02040502050405020303" pitchFamily="18" charset="0"/>
            </a:rPr>
            <a:t>Referral Partner</a:t>
          </a:r>
        </a:p>
      </dgm:t>
    </dgm:pt>
    <dgm:pt modelId="{6A1B9A07-A0A8-4B60-99FB-677AF32351DC}" type="parTrans" cxnId="{748FDD7D-BCD3-4C33-AA68-7B318A8BF811}">
      <dgm:prSet/>
      <dgm:spPr/>
      <dgm:t>
        <a:bodyPr/>
        <a:lstStyle/>
        <a:p>
          <a:endParaRPr lang="en-CA">
            <a:latin typeface="Georgia" panose="02040502050405020303" pitchFamily="18" charset="0"/>
          </a:endParaRPr>
        </a:p>
      </dgm:t>
    </dgm:pt>
    <dgm:pt modelId="{A2E93C35-A063-49C1-9CF2-8EDA59AB901F}" type="sibTrans" cxnId="{748FDD7D-BCD3-4C33-AA68-7B318A8BF811}">
      <dgm:prSet/>
      <dgm:spPr/>
      <dgm:t>
        <a:bodyPr/>
        <a:lstStyle/>
        <a:p>
          <a:endParaRPr lang="en-CA">
            <a:latin typeface="Georgia" panose="02040502050405020303" pitchFamily="18" charset="0"/>
          </a:endParaRPr>
        </a:p>
      </dgm:t>
    </dgm:pt>
    <dgm:pt modelId="{A7CFEC6F-C1CD-4E48-A436-BBA9A9246604}">
      <dgm:prSet/>
      <dgm:spPr/>
      <dgm:t>
        <a:bodyPr/>
        <a:lstStyle/>
        <a:p>
          <a:r>
            <a:rPr lang="en-CA" dirty="0">
              <a:latin typeface="Georgia" panose="02040502050405020303" pitchFamily="18" charset="0"/>
            </a:rPr>
            <a:t>Refugees</a:t>
          </a:r>
        </a:p>
      </dgm:t>
    </dgm:pt>
    <dgm:pt modelId="{1621AA58-63D0-4B54-BA9A-F5145BF5AA9E}" type="parTrans" cxnId="{ECA5E168-C8E7-43FA-BC8C-A29AB426275B}">
      <dgm:prSet/>
      <dgm:spPr/>
      <dgm:t>
        <a:bodyPr/>
        <a:lstStyle/>
        <a:p>
          <a:endParaRPr lang="en-CA">
            <a:latin typeface="Georgia" panose="02040502050405020303" pitchFamily="18" charset="0"/>
          </a:endParaRPr>
        </a:p>
      </dgm:t>
    </dgm:pt>
    <dgm:pt modelId="{3138A708-BCED-4543-9601-CDD304044C94}" type="sibTrans" cxnId="{ECA5E168-C8E7-43FA-BC8C-A29AB426275B}">
      <dgm:prSet/>
      <dgm:spPr/>
      <dgm:t>
        <a:bodyPr/>
        <a:lstStyle/>
        <a:p>
          <a:endParaRPr lang="en-CA">
            <a:latin typeface="Georgia" panose="02040502050405020303" pitchFamily="18" charset="0"/>
          </a:endParaRPr>
        </a:p>
      </dgm:t>
    </dgm:pt>
    <dgm:pt modelId="{4A534680-81E0-45FF-84D8-897DFF5B5AFE}">
      <dgm:prSet/>
      <dgm:spPr/>
      <dgm:t>
        <a:bodyPr/>
        <a:lstStyle/>
        <a:p>
          <a:r>
            <a:rPr lang="en-CA" dirty="0">
              <a:latin typeface="Georgia" panose="02040502050405020303" pitchFamily="18" charset="0"/>
            </a:rPr>
            <a:t>Employer</a:t>
          </a:r>
        </a:p>
      </dgm:t>
    </dgm:pt>
    <dgm:pt modelId="{989601B0-88CB-4FA6-A742-05D3111EC0FE}" type="parTrans" cxnId="{948CF8C5-131F-4440-ABE7-F36204A040A7}">
      <dgm:prSet/>
      <dgm:spPr/>
      <dgm:t>
        <a:bodyPr/>
        <a:lstStyle/>
        <a:p>
          <a:endParaRPr lang="en-CA">
            <a:latin typeface="Georgia" panose="02040502050405020303" pitchFamily="18" charset="0"/>
          </a:endParaRPr>
        </a:p>
      </dgm:t>
    </dgm:pt>
    <dgm:pt modelId="{073A6610-5C0B-48D8-B8DB-CD93E78F0076}" type="sibTrans" cxnId="{948CF8C5-131F-4440-ABE7-F36204A040A7}">
      <dgm:prSet/>
      <dgm:spPr/>
      <dgm:t>
        <a:bodyPr/>
        <a:lstStyle/>
        <a:p>
          <a:endParaRPr lang="en-CA">
            <a:latin typeface="Georgia" panose="02040502050405020303" pitchFamily="18" charset="0"/>
          </a:endParaRPr>
        </a:p>
      </dgm:t>
    </dgm:pt>
    <dgm:pt modelId="{A74C43C1-4FDC-4F6C-8922-3E94A2A57A6B}">
      <dgm:prSet/>
      <dgm:spPr/>
      <dgm:t>
        <a:bodyPr/>
        <a:lstStyle/>
        <a:p>
          <a:r>
            <a:rPr lang="en-CA" dirty="0">
              <a:latin typeface="Georgia" panose="02040502050405020303" pitchFamily="18" charset="0"/>
            </a:rPr>
            <a:t>IRCC</a:t>
          </a:r>
        </a:p>
      </dgm:t>
    </dgm:pt>
    <dgm:pt modelId="{3DC97E3C-1411-4309-A72C-B49456632E64}" type="parTrans" cxnId="{E122262B-D556-433C-ACF7-32C6FB94FADB}">
      <dgm:prSet/>
      <dgm:spPr/>
      <dgm:t>
        <a:bodyPr/>
        <a:lstStyle/>
        <a:p>
          <a:endParaRPr lang="en-CA">
            <a:latin typeface="Georgia" panose="02040502050405020303" pitchFamily="18" charset="0"/>
          </a:endParaRPr>
        </a:p>
      </dgm:t>
    </dgm:pt>
    <dgm:pt modelId="{6C571C92-CC85-42BF-A8D6-6EAE6CA7BFE3}" type="sibTrans" cxnId="{E122262B-D556-433C-ACF7-32C6FB94FADB}">
      <dgm:prSet/>
      <dgm:spPr/>
      <dgm:t>
        <a:bodyPr/>
        <a:lstStyle/>
        <a:p>
          <a:endParaRPr lang="en-CA">
            <a:latin typeface="Georgia" panose="02040502050405020303" pitchFamily="18" charset="0"/>
          </a:endParaRPr>
        </a:p>
      </dgm:t>
    </dgm:pt>
    <dgm:pt modelId="{C910E5AF-FF0C-47F9-B622-619087980D48}" type="pres">
      <dgm:prSet presAssocID="{B5D9DE48-95A6-481B-9878-077FDB0FE08E}" presName="Name0" presStyleCnt="0">
        <dgm:presLayoutVars>
          <dgm:chMax val="1"/>
          <dgm:dir/>
          <dgm:animLvl val="ctr"/>
          <dgm:resizeHandles val="exact"/>
        </dgm:presLayoutVars>
      </dgm:prSet>
      <dgm:spPr/>
    </dgm:pt>
    <dgm:pt modelId="{A891FB4D-751F-4BF7-A242-A130760061B8}" type="pres">
      <dgm:prSet presAssocID="{AFDF7DD8-883B-4D18-9086-EB52C3438B21}" presName="centerShape" presStyleLbl="node0" presStyleIdx="0" presStyleCnt="1" custScaleX="136621" custScaleY="130538"/>
      <dgm:spPr/>
    </dgm:pt>
    <dgm:pt modelId="{B989B3C3-C0D9-492B-B860-39C2DEB1B2D1}" type="pres">
      <dgm:prSet presAssocID="{6A1B9A07-A0A8-4B60-99FB-677AF32351DC}" presName="parTrans" presStyleLbl="sibTrans2D1" presStyleIdx="0" presStyleCnt="4"/>
      <dgm:spPr/>
    </dgm:pt>
    <dgm:pt modelId="{C4DE68FB-8396-4F83-BF0E-6CADE84FD746}" type="pres">
      <dgm:prSet presAssocID="{6A1B9A07-A0A8-4B60-99FB-677AF32351DC}" presName="connectorText" presStyleLbl="sibTrans2D1" presStyleIdx="0" presStyleCnt="4"/>
      <dgm:spPr/>
    </dgm:pt>
    <dgm:pt modelId="{4B9BE2EE-5B77-4982-8E8B-9E07D57DE3BF}" type="pres">
      <dgm:prSet presAssocID="{86FB0D02-4B5D-4A5A-BBF0-7EDAC0829345}" presName="node" presStyleLbl="node1" presStyleIdx="0" presStyleCnt="4">
        <dgm:presLayoutVars>
          <dgm:bulletEnabled val="1"/>
        </dgm:presLayoutVars>
      </dgm:prSet>
      <dgm:spPr/>
    </dgm:pt>
    <dgm:pt modelId="{CF7AE73D-D601-4ECB-AC2E-0DD350BCE9D1}" type="pres">
      <dgm:prSet presAssocID="{1621AA58-63D0-4B54-BA9A-F5145BF5AA9E}" presName="parTrans" presStyleLbl="sibTrans2D1" presStyleIdx="1" presStyleCnt="4"/>
      <dgm:spPr/>
    </dgm:pt>
    <dgm:pt modelId="{05D4A2CF-5097-4D0D-A594-9D65C40D7B9A}" type="pres">
      <dgm:prSet presAssocID="{1621AA58-63D0-4B54-BA9A-F5145BF5AA9E}" presName="connectorText" presStyleLbl="sibTrans2D1" presStyleIdx="1" presStyleCnt="4"/>
      <dgm:spPr/>
    </dgm:pt>
    <dgm:pt modelId="{F333CBB0-4E63-4A1A-9E26-63E9BBBAEAB0}" type="pres">
      <dgm:prSet presAssocID="{A7CFEC6F-C1CD-4E48-A436-BBA9A9246604}" presName="node" presStyleLbl="node1" presStyleIdx="1" presStyleCnt="4">
        <dgm:presLayoutVars>
          <dgm:bulletEnabled val="1"/>
        </dgm:presLayoutVars>
      </dgm:prSet>
      <dgm:spPr/>
    </dgm:pt>
    <dgm:pt modelId="{14548701-985E-4B96-86E8-AFA2FB1BA466}" type="pres">
      <dgm:prSet presAssocID="{989601B0-88CB-4FA6-A742-05D3111EC0FE}" presName="parTrans" presStyleLbl="sibTrans2D1" presStyleIdx="2" presStyleCnt="4"/>
      <dgm:spPr/>
    </dgm:pt>
    <dgm:pt modelId="{8A958CCA-A203-4406-90DC-5350717BECC9}" type="pres">
      <dgm:prSet presAssocID="{989601B0-88CB-4FA6-A742-05D3111EC0FE}" presName="connectorText" presStyleLbl="sibTrans2D1" presStyleIdx="2" presStyleCnt="4"/>
      <dgm:spPr/>
    </dgm:pt>
    <dgm:pt modelId="{04A37115-2C99-4F48-8577-6CA9C320EC52}" type="pres">
      <dgm:prSet presAssocID="{4A534680-81E0-45FF-84D8-897DFF5B5AFE}" presName="node" presStyleLbl="node1" presStyleIdx="2" presStyleCnt="4">
        <dgm:presLayoutVars>
          <dgm:bulletEnabled val="1"/>
        </dgm:presLayoutVars>
      </dgm:prSet>
      <dgm:spPr/>
    </dgm:pt>
    <dgm:pt modelId="{1AE576B3-1E24-4CFC-9E1A-8780EFF32BF6}" type="pres">
      <dgm:prSet presAssocID="{3DC97E3C-1411-4309-A72C-B49456632E64}" presName="parTrans" presStyleLbl="sibTrans2D1" presStyleIdx="3" presStyleCnt="4"/>
      <dgm:spPr/>
    </dgm:pt>
    <dgm:pt modelId="{30284509-DC82-4CC6-B20F-2B655E68A606}" type="pres">
      <dgm:prSet presAssocID="{3DC97E3C-1411-4309-A72C-B49456632E64}" presName="connectorText" presStyleLbl="sibTrans2D1" presStyleIdx="3" presStyleCnt="4"/>
      <dgm:spPr/>
    </dgm:pt>
    <dgm:pt modelId="{F1D2A257-3905-4CEE-8ABA-C7A0B1B38FA4}" type="pres">
      <dgm:prSet presAssocID="{A74C43C1-4FDC-4F6C-8922-3E94A2A57A6B}" presName="node" presStyleLbl="node1" presStyleIdx="3" presStyleCnt="4">
        <dgm:presLayoutVars>
          <dgm:bulletEnabled val="1"/>
        </dgm:presLayoutVars>
      </dgm:prSet>
      <dgm:spPr/>
    </dgm:pt>
  </dgm:ptLst>
  <dgm:cxnLst>
    <dgm:cxn modelId="{73CD841B-888C-451C-ACCE-EF9E846D634A}" type="presOf" srcId="{AFDF7DD8-883B-4D18-9086-EB52C3438B21}" destId="{A891FB4D-751F-4BF7-A242-A130760061B8}" srcOrd="0" destOrd="0" presId="urn:microsoft.com/office/officeart/2005/8/layout/radial5"/>
    <dgm:cxn modelId="{E122262B-D556-433C-ACF7-32C6FB94FADB}" srcId="{AFDF7DD8-883B-4D18-9086-EB52C3438B21}" destId="{A74C43C1-4FDC-4F6C-8922-3E94A2A57A6B}" srcOrd="3" destOrd="0" parTransId="{3DC97E3C-1411-4309-A72C-B49456632E64}" sibTransId="{6C571C92-CC85-42BF-A8D6-6EAE6CA7BFE3}"/>
    <dgm:cxn modelId="{3F2AB92C-FF9E-4EFF-891D-C82986E7707C}" type="presOf" srcId="{989601B0-88CB-4FA6-A742-05D3111EC0FE}" destId="{14548701-985E-4B96-86E8-AFA2FB1BA466}" srcOrd="0" destOrd="0" presId="urn:microsoft.com/office/officeart/2005/8/layout/radial5"/>
    <dgm:cxn modelId="{035F4C2E-9707-4D7A-B8D6-C209E3495059}" type="presOf" srcId="{6A1B9A07-A0A8-4B60-99FB-677AF32351DC}" destId="{B989B3C3-C0D9-492B-B860-39C2DEB1B2D1}" srcOrd="0" destOrd="0" presId="urn:microsoft.com/office/officeart/2005/8/layout/radial5"/>
    <dgm:cxn modelId="{ECA5E168-C8E7-43FA-BC8C-A29AB426275B}" srcId="{AFDF7DD8-883B-4D18-9086-EB52C3438B21}" destId="{A7CFEC6F-C1CD-4E48-A436-BBA9A9246604}" srcOrd="1" destOrd="0" parTransId="{1621AA58-63D0-4B54-BA9A-F5145BF5AA9E}" sibTransId="{3138A708-BCED-4543-9601-CDD304044C94}"/>
    <dgm:cxn modelId="{97E70450-036C-436B-BB41-74E29E438ED0}" type="presOf" srcId="{6A1B9A07-A0A8-4B60-99FB-677AF32351DC}" destId="{C4DE68FB-8396-4F83-BF0E-6CADE84FD746}" srcOrd="1" destOrd="0" presId="urn:microsoft.com/office/officeart/2005/8/layout/radial5"/>
    <dgm:cxn modelId="{CBE9B274-0C63-4E67-804F-E0761615BD47}" type="presOf" srcId="{86FB0D02-4B5D-4A5A-BBF0-7EDAC0829345}" destId="{4B9BE2EE-5B77-4982-8E8B-9E07D57DE3BF}" srcOrd="0" destOrd="0" presId="urn:microsoft.com/office/officeart/2005/8/layout/radial5"/>
    <dgm:cxn modelId="{748FDD7D-BCD3-4C33-AA68-7B318A8BF811}" srcId="{AFDF7DD8-883B-4D18-9086-EB52C3438B21}" destId="{86FB0D02-4B5D-4A5A-BBF0-7EDAC0829345}" srcOrd="0" destOrd="0" parTransId="{6A1B9A07-A0A8-4B60-99FB-677AF32351DC}" sibTransId="{A2E93C35-A063-49C1-9CF2-8EDA59AB901F}"/>
    <dgm:cxn modelId="{D4B38092-6BF3-485E-B472-25F9CEF71F95}" type="presOf" srcId="{B5D9DE48-95A6-481B-9878-077FDB0FE08E}" destId="{C910E5AF-FF0C-47F9-B622-619087980D48}" srcOrd="0" destOrd="0" presId="urn:microsoft.com/office/officeart/2005/8/layout/radial5"/>
    <dgm:cxn modelId="{E74F5E9C-3E97-4211-97CC-DA48708D4D74}" type="presOf" srcId="{1621AA58-63D0-4B54-BA9A-F5145BF5AA9E}" destId="{CF7AE73D-D601-4ECB-AC2E-0DD350BCE9D1}" srcOrd="0" destOrd="0" presId="urn:microsoft.com/office/officeart/2005/8/layout/radial5"/>
    <dgm:cxn modelId="{2E03049F-B918-43AF-8148-269A9A0A85C8}" type="presOf" srcId="{1621AA58-63D0-4B54-BA9A-F5145BF5AA9E}" destId="{05D4A2CF-5097-4D0D-A594-9D65C40D7B9A}" srcOrd="1" destOrd="0" presId="urn:microsoft.com/office/officeart/2005/8/layout/radial5"/>
    <dgm:cxn modelId="{670D0EAA-0537-410E-AC8C-AAB25C797B08}" type="presOf" srcId="{3DC97E3C-1411-4309-A72C-B49456632E64}" destId="{1AE576B3-1E24-4CFC-9E1A-8780EFF32BF6}" srcOrd="0" destOrd="0" presId="urn:microsoft.com/office/officeart/2005/8/layout/radial5"/>
    <dgm:cxn modelId="{A2C2D6C0-C901-4B7A-A4BC-28787D4C95BC}" type="presOf" srcId="{A74C43C1-4FDC-4F6C-8922-3E94A2A57A6B}" destId="{F1D2A257-3905-4CEE-8ABA-C7A0B1B38FA4}" srcOrd="0" destOrd="0" presId="urn:microsoft.com/office/officeart/2005/8/layout/radial5"/>
    <dgm:cxn modelId="{948CF8C5-131F-4440-ABE7-F36204A040A7}" srcId="{AFDF7DD8-883B-4D18-9086-EB52C3438B21}" destId="{4A534680-81E0-45FF-84D8-897DFF5B5AFE}" srcOrd="2" destOrd="0" parTransId="{989601B0-88CB-4FA6-A742-05D3111EC0FE}" sibTransId="{073A6610-5C0B-48D8-B8DB-CD93E78F0076}"/>
    <dgm:cxn modelId="{6E7BF6D7-3A73-469A-BC46-A153E157E30F}" type="presOf" srcId="{3DC97E3C-1411-4309-A72C-B49456632E64}" destId="{30284509-DC82-4CC6-B20F-2B655E68A606}" srcOrd="1" destOrd="0" presId="urn:microsoft.com/office/officeart/2005/8/layout/radial5"/>
    <dgm:cxn modelId="{0844FFE2-49DA-412F-B57F-6FBDD48148A7}" srcId="{B5D9DE48-95A6-481B-9878-077FDB0FE08E}" destId="{AFDF7DD8-883B-4D18-9086-EB52C3438B21}" srcOrd="0" destOrd="0" parTransId="{6188B8A4-842A-45A3-9566-F8047B80746F}" sibTransId="{335C1F10-2E24-4C38-A546-AE073547AF55}"/>
    <dgm:cxn modelId="{C00D80E3-E857-4815-804D-F6AEDC6B1E8B}" type="presOf" srcId="{A7CFEC6F-C1CD-4E48-A436-BBA9A9246604}" destId="{F333CBB0-4E63-4A1A-9E26-63E9BBBAEAB0}" srcOrd="0" destOrd="0" presId="urn:microsoft.com/office/officeart/2005/8/layout/radial5"/>
    <dgm:cxn modelId="{7C8436F3-85FB-4D50-A96A-D47CAB74B7F2}" type="presOf" srcId="{989601B0-88CB-4FA6-A742-05D3111EC0FE}" destId="{8A958CCA-A203-4406-90DC-5350717BECC9}" srcOrd="1" destOrd="0" presId="urn:microsoft.com/office/officeart/2005/8/layout/radial5"/>
    <dgm:cxn modelId="{C4F713FE-0A35-4CE9-B736-970EF57B18CA}" type="presOf" srcId="{4A534680-81E0-45FF-84D8-897DFF5B5AFE}" destId="{04A37115-2C99-4F48-8577-6CA9C320EC52}" srcOrd="0" destOrd="0" presId="urn:microsoft.com/office/officeart/2005/8/layout/radial5"/>
    <dgm:cxn modelId="{6D68C794-BBA3-4DCC-BBB4-802FC94BA937}" type="presParOf" srcId="{C910E5AF-FF0C-47F9-B622-619087980D48}" destId="{A891FB4D-751F-4BF7-A242-A130760061B8}" srcOrd="0" destOrd="0" presId="urn:microsoft.com/office/officeart/2005/8/layout/radial5"/>
    <dgm:cxn modelId="{0FDF67AE-34C3-4BFC-B128-93FC5A9AA84A}" type="presParOf" srcId="{C910E5AF-FF0C-47F9-B622-619087980D48}" destId="{B989B3C3-C0D9-492B-B860-39C2DEB1B2D1}" srcOrd="1" destOrd="0" presId="urn:microsoft.com/office/officeart/2005/8/layout/radial5"/>
    <dgm:cxn modelId="{41E1CF4C-B97E-4C72-BABD-57E77B7383C5}" type="presParOf" srcId="{B989B3C3-C0D9-492B-B860-39C2DEB1B2D1}" destId="{C4DE68FB-8396-4F83-BF0E-6CADE84FD746}" srcOrd="0" destOrd="0" presId="urn:microsoft.com/office/officeart/2005/8/layout/radial5"/>
    <dgm:cxn modelId="{04647DDC-355F-4E1D-BE05-346A83875FA5}" type="presParOf" srcId="{C910E5AF-FF0C-47F9-B622-619087980D48}" destId="{4B9BE2EE-5B77-4982-8E8B-9E07D57DE3BF}" srcOrd="2" destOrd="0" presId="urn:microsoft.com/office/officeart/2005/8/layout/radial5"/>
    <dgm:cxn modelId="{DB0F9115-CCD1-463E-92F2-58EEB39AC957}" type="presParOf" srcId="{C910E5AF-FF0C-47F9-B622-619087980D48}" destId="{CF7AE73D-D601-4ECB-AC2E-0DD350BCE9D1}" srcOrd="3" destOrd="0" presId="urn:microsoft.com/office/officeart/2005/8/layout/radial5"/>
    <dgm:cxn modelId="{2621A987-0B97-4147-B699-0EE5A2499420}" type="presParOf" srcId="{CF7AE73D-D601-4ECB-AC2E-0DD350BCE9D1}" destId="{05D4A2CF-5097-4D0D-A594-9D65C40D7B9A}" srcOrd="0" destOrd="0" presId="urn:microsoft.com/office/officeart/2005/8/layout/radial5"/>
    <dgm:cxn modelId="{CC31E77F-577D-46E7-A12C-91DA7CFA802F}" type="presParOf" srcId="{C910E5AF-FF0C-47F9-B622-619087980D48}" destId="{F333CBB0-4E63-4A1A-9E26-63E9BBBAEAB0}" srcOrd="4" destOrd="0" presId="urn:microsoft.com/office/officeart/2005/8/layout/radial5"/>
    <dgm:cxn modelId="{467419FB-1AE9-41BC-8D8F-6115B64E3CF5}" type="presParOf" srcId="{C910E5AF-FF0C-47F9-B622-619087980D48}" destId="{14548701-985E-4B96-86E8-AFA2FB1BA466}" srcOrd="5" destOrd="0" presId="urn:microsoft.com/office/officeart/2005/8/layout/radial5"/>
    <dgm:cxn modelId="{72452AD5-2372-491B-AB0C-040475F1D167}" type="presParOf" srcId="{14548701-985E-4B96-86E8-AFA2FB1BA466}" destId="{8A958CCA-A203-4406-90DC-5350717BECC9}" srcOrd="0" destOrd="0" presId="urn:microsoft.com/office/officeart/2005/8/layout/radial5"/>
    <dgm:cxn modelId="{1EEDFE59-E7B9-455B-A6E9-49FD79C7A5F6}" type="presParOf" srcId="{C910E5AF-FF0C-47F9-B622-619087980D48}" destId="{04A37115-2C99-4F48-8577-6CA9C320EC52}" srcOrd="6" destOrd="0" presId="urn:microsoft.com/office/officeart/2005/8/layout/radial5"/>
    <dgm:cxn modelId="{BBE62B66-8388-4878-AFCC-4D8637405420}" type="presParOf" srcId="{C910E5AF-FF0C-47F9-B622-619087980D48}" destId="{1AE576B3-1E24-4CFC-9E1A-8780EFF32BF6}" srcOrd="7" destOrd="0" presId="urn:microsoft.com/office/officeart/2005/8/layout/radial5"/>
    <dgm:cxn modelId="{4ED9DF9D-F652-48B7-993E-BF330DFF0032}" type="presParOf" srcId="{1AE576B3-1E24-4CFC-9E1A-8780EFF32BF6}" destId="{30284509-DC82-4CC6-B20F-2B655E68A606}" srcOrd="0" destOrd="0" presId="urn:microsoft.com/office/officeart/2005/8/layout/radial5"/>
    <dgm:cxn modelId="{5D5562A8-5518-4028-99AB-3DCE67B1C479}" type="presParOf" srcId="{C910E5AF-FF0C-47F9-B622-619087980D48}" destId="{F1D2A257-3905-4CEE-8ABA-C7A0B1B38F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656554-7F8D-4986-A0C5-02BEC3F23050}"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7EFC723C-141F-4CDC-996F-CEAC6045B731}">
      <dgm:prSet/>
      <dgm:spPr/>
      <dgm:t>
        <a:bodyPr/>
        <a:lstStyle/>
        <a:p>
          <a:r>
            <a:rPr lang="en-CA" dirty="0"/>
            <a:t>Identify Needs</a:t>
          </a:r>
          <a:endParaRPr lang="en-US" dirty="0"/>
        </a:p>
      </dgm:t>
    </dgm:pt>
    <dgm:pt modelId="{82B2C27B-B99B-4A3F-8AFC-5CD1BDDFD903}" type="parTrans" cxnId="{9DAE2F8B-46BC-419F-B89D-5B95B951F2E2}">
      <dgm:prSet/>
      <dgm:spPr/>
      <dgm:t>
        <a:bodyPr/>
        <a:lstStyle/>
        <a:p>
          <a:endParaRPr lang="en-US"/>
        </a:p>
      </dgm:t>
    </dgm:pt>
    <dgm:pt modelId="{86FEF528-A19D-472F-A908-80FDBAD3CFA5}" type="sibTrans" cxnId="{9DAE2F8B-46BC-419F-B89D-5B95B951F2E2}">
      <dgm:prSet/>
      <dgm:spPr/>
      <dgm:t>
        <a:bodyPr/>
        <a:lstStyle/>
        <a:p>
          <a:endParaRPr lang="en-US"/>
        </a:p>
      </dgm:t>
    </dgm:pt>
    <dgm:pt modelId="{4EDC50BA-37B2-4F59-858C-1693DF6303BE}">
      <dgm:prSet/>
      <dgm:spPr/>
      <dgm:t>
        <a:bodyPr/>
        <a:lstStyle/>
        <a:p>
          <a:r>
            <a:rPr lang="en-CA" dirty="0"/>
            <a:t>ORAT Reviews Qualified Refugees</a:t>
          </a:r>
          <a:endParaRPr lang="en-US" dirty="0"/>
        </a:p>
      </dgm:t>
    </dgm:pt>
    <dgm:pt modelId="{476189EB-216B-438B-B88F-6E5FBC8130C9}" type="parTrans" cxnId="{2275E3AA-D40E-4D4B-A5C4-782E9F971C05}">
      <dgm:prSet/>
      <dgm:spPr/>
      <dgm:t>
        <a:bodyPr/>
        <a:lstStyle/>
        <a:p>
          <a:endParaRPr lang="en-US"/>
        </a:p>
      </dgm:t>
    </dgm:pt>
    <dgm:pt modelId="{03C1E6F2-C113-4AB2-AC17-1C7259DD5D0D}" type="sibTrans" cxnId="{2275E3AA-D40E-4D4B-A5C4-782E9F971C05}">
      <dgm:prSet/>
      <dgm:spPr/>
      <dgm:t>
        <a:bodyPr/>
        <a:lstStyle/>
        <a:p>
          <a:endParaRPr lang="en-US"/>
        </a:p>
      </dgm:t>
    </dgm:pt>
    <dgm:pt modelId="{57745AFE-1AC7-4F91-AE0F-DD2DCB91C566}">
      <dgm:prSet/>
      <dgm:spPr/>
      <dgm:t>
        <a:bodyPr/>
        <a:lstStyle/>
        <a:p>
          <a:r>
            <a:rPr lang="en-CA" dirty="0"/>
            <a:t>Employer Interviews  Candidates for Selection</a:t>
          </a:r>
          <a:endParaRPr lang="en-US" dirty="0"/>
        </a:p>
      </dgm:t>
    </dgm:pt>
    <dgm:pt modelId="{EBC97903-854F-41D9-B722-AC40CE607A22}" type="parTrans" cxnId="{8DC62881-94BE-4551-9346-5AF14ACAD5D6}">
      <dgm:prSet/>
      <dgm:spPr/>
      <dgm:t>
        <a:bodyPr/>
        <a:lstStyle/>
        <a:p>
          <a:endParaRPr lang="en-US"/>
        </a:p>
      </dgm:t>
    </dgm:pt>
    <dgm:pt modelId="{BC5F04BF-9365-4007-9FD9-9EC7FCA7D58F}" type="sibTrans" cxnId="{8DC62881-94BE-4551-9346-5AF14ACAD5D6}">
      <dgm:prSet/>
      <dgm:spPr/>
      <dgm:t>
        <a:bodyPr/>
        <a:lstStyle/>
        <a:p>
          <a:endParaRPr lang="en-US"/>
        </a:p>
      </dgm:t>
    </dgm:pt>
    <dgm:pt modelId="{177B14C6-5153-4F5F-85AB-29AA47E758F9}">
      <dgm:prSet/>
      <dgm:spPr/>
      <dgm:t>
        <a:bodyPr/>
        <a:lstStyle/>
        <a:p>
          <a:r>
            <a:rPr lang="en-CA" dirty="0"/>
            <a:t>ORAT Completes &amp; Submits Forms to IRCC</a:t>
          </a:r>
          <a:endParaRPr lang="en-US" dirty="0"/>
        </a:p>
      </dgm:t>
    </dgm:pt>
    <dgm:pt modelId="{FF7357B5-1798-4A04-8EF7-EE38D4DB136D}" type="parTrans" cxnId="{84837EFF-4ADA-48B1-8641-EED9F1A27678}">
      <dgm:prSet/>
      <dgm:spPr/>
      <dgm:t>
        <a:bodyPr/>
        <a:lstStyle/>
        <a:p>
          <a:endParaRPr lang="en-US"/>
        </a:p>
      </dgm:t>
    </dgm:pt>
    <dgm:pt modelId="{828E8654-3317-4D18-BE32-1D06A7FB5517}" type="sibTrans" cxnId="{84837EFF-4ADA-48B1-8641-EED9F1A27678}">
      <dgm:prSet/>
      <dgm:spPr/>
      <dgm:t>
        <a:bodyPr/>
        <a:lstStyle/>
        <a:p>
          <a:endParaRPr lang="en-US"/>
        </a:p>
      </dgm:t>
    </dgm:pt>
    <dgm:pt modelId="{8CFE4695-6773-44CB-9353-EB9BB0384560}">
      <dgm:prSet/>
      <dgm:spPr/>
      <dgm:t>
        <a:bodyPr/>
        <a:lstStyle/>
        <a:p>
          <a:r>
            <a:rPr lang="en-CA" dirty="0"/>
            <a:t>IRCC’s Review </a:t>
          </a:r>
        </a:p>
        <a:p>
          <a:r>
            <a:rPr lang="en-CA" dirty="0"/>
            <a:t>(Max: 6 months)</a:t>
          </a:r>
          <a:endParaRPr lang="en-US" dirty="0"/>
        </a:p>
      </dgm:t>
    </dgm:pt>
    <dgm:pt modelId="{D5A63BB3-7D37-4887-9A67-07866FD850A7}" type="parTrans" cxnId="{09B745BB-C43C-4091-9810-D4558EA530CB}">
      <dgm:prSet/>
      <dgm:spPr/>
      <dgm:t>
        <a:bodyPr/>
        <a:lstStyle/>
        <a:p>
          <a:endParaRPr lang="en-US"/>
        </a:p>
      </dgm:t>
    </dgm:pt>
    <dgm:pt modelId="{06426387-39E7-4EFF-8A3B-6B6DE7044097}" type="sibTrans" cxnId="{09B745BB-C43C-4091-9810-D4558EA530CB}">
      <dgm:prSet/>
      <dgm:spPr/>
      <dgm:t>
        <a:bodyPr/>
        <a:lstStyle/>
        <a:p>
          <a:endParaRPr lang="en-US"/>
        </a:p>
      </dgm:t>
    </dgm:pt>
    <dgm:pt modelId="{5CDB4113-4009-4278-AD67-8746162430FC}">
      <dgm:prSet/>
      <dgm:spPr/>
      <dgm:t>
        <a:bodyPr/>
        <a:lstStyle/>
        <a:p>
          <a:r>
            <a:rPr lang="en-CA" dirty="0"/>
            <a:t>Medicals &amp; Travel Arrangements </a:t>
          </a:r>
        </a:p>
        <a:p>
          <a:r>
            <a:rPr lang="en-CA" dirty="0"/>
            <a:t>(3 months)</a:t>
          </a:r>
          <a:endParaRPr lang="en-US" dirty="0"/>
        </a:p>
      </dgm:t>
    </dgm:pt>
    <dgm:pt modelId="{24C596AC-1FEE-48FF-89D1-4F2F2679416E}" type="parTrans" cxnId="{C68B7FA5-01A5-4FB1-A3AE-E0F102316A28}">
      <dgm:prSet/>
      <dgm:spPr/>
      <dgm:t>
        <a:bodyPr/>
        <a:lstStyle/>
        <a:p>
          <a:endParaRPr lang="en-US"/>
        </a:p>
      </dgm:t>
    </dgm:pt>
    <dgm:pt modelId="{0BB82AF1-107C-470A-8021-2AA80358A9E6}" type="sibTrans" cxnId="{C68B7FA5-01A5-4FB1-A3AE-E0F102316A28}">
      <dgm:prSet/>
      <dgm:spPr/>
      <dgm:t>
        <a:bodyPr/>
        <a:lstStyle/>
        <a:p>
          <a:endParaRPr lang="en-US"/>
        </a:p>
      </dgm:t>
    </dgm:pt>
    <dgm:pt modelId="{A8CEFEA7-D3E9-48A4-B1C4-DF771AB287A6}">
      <dgm:prSet/>
      <dgm:spPr/>
      <dgm:t>
        <a:bodyPr/>
        <a:lstStyle/>
        <a:p>
          <a:r>
            <a:rPr lang="en-CA" dirty="0"/>
            <a:t>Arrival &amp; Settlement</a:t>
          </a:r>
          <a:endParaRPr lang="en-US" dirty="0"/>
        </a:p>
      </dgm:t>
    </dgm:pt>
    <dgm:pt modelId="{B6DFB224-CC35-4AD0-9DDD-EBF4D0952F14}" type="parTrans" cxnId="{C5FF37B5-F77C-415C-AF23-2AD6AF731EB0}">
      <dgm:prSet/>
      <dgm:spPr/>
      <dgm:t>
        <a:bodyPr/>
        <a:lstStyle/>
        <a:p>
          <a:endParaRPr lang="en-US"/>
        </a:p>
      </dgm:t>
    </dgm:pt>
    <dgm:pt modelId="{29EC952A-36BC-4BE7-94C0-A8F1CB81F68B}" type="sibTrans" cxnId="{C5FF37B5-F77C-415C-AF23-2AD6AF731EB0}">
      <dgm:prSet/>
      <dgm:spPr/>
      <dgm:t>
        <a:bodyPr/>
        <a:lstStyle/>
        <a:p>
          <a:endParaRPr lang="en-US"/>
        </a:p>
      </dgm:t>
    </dgm:pt>
    <dgm:pt modelId="{D2F2C496-B6CC-464B-8D26-E65239E9AF50}" type="pres">
      <dgm:prSet presAssocID="{68656554-7F8D-4986-A0C5-02BEC3F23050}" presName="Name0" presStyleCnt="0">
        <dgm:presLayoutVars>
          <dgm:dir/>
          <dgm:resizeHandles val="exact"/>
        </dgm:presLayoutVars>
      </dgm:prSet>
      <dgm:spPr/>
    </dgm:pt>
    <dgm:pt modelId="{2F985A14-78DD-44BE-8379-06A638C56A97}" type="pres">
      <dgm:prSet presAssocID="{7EFC723C-141F-4CDC-996F-CEAC6045B731}" presName="node" presStyleLbl="node1" presStyleIdx="0" presStyleCnt="7">
        <dgm:presLayoutVars>
          <dgm:bulletEnabled val="1"/>
        </dgm:presLayoutVars>
      </dgm:prSet>
      <dgm:spPr/>
    </dgm:pt>
    <dgm:pt modelId="{23978D18-E696-44C6-B017-75A6C82B19B2}" type="pres">
      <dgm:prSet presAssocID="{86FEF528-A19D-472F-A908-80FDBAD3CFA5}" presName="sibTrans" presStyleLbl="sibTrans1D1" presStyleIdx="0" presStyleCnt="6"/>
      <dgm:spPr/>
    </dgm:pt>
    <dgm:pt modelId="{BEF86A20-8FFF-4A9F-8895-86DC99E75715}" type="pres">
      <dgm:prSet presAssocID="{86FEF528-A19D-472F-A908-80FDBAD3CFA5}" presName="connectorText" presStyleLbl="sibTrans1D1" presStyleIdx="0" presStyleCnt="6"/>
      <dgm:spPr/>
    </dgm:pt>
    <dgm:pt modelId="{D5244F3A-4845-4193-8E40-B1E3EC97EC47}" type="pres">
      <dgm:prSet presAssocID="{4EDC50BA-37B2-4F59-858C-1693DF6303BE}" presName="node" presStyleLbl="node1" presStyleIdx="1" presStyleCnt="7">
        <dgm:presLayoutVars>
          <dgm:bulletEnabled val="1"/>
        </dgm:presLayoutVars>
      </dgm:prSet>
      <dgm:spPr/>
    </dgm:pt>
    <dgm:pt modelId="{B35AC984-9D42-4944-951C-B9B4EDCA918D}" type="pres">
      <dgm:prSet presAssocID="{03C1E6F2-C113-4AB2-AC17-1C7259DD5D0D}" presName="sibTrans" presStyleLbl="sibTrans1D1" presStyleIdx="1" presStyleCnt="6"/>
      <dgm:spPr/>
    </dgm:pt>
    <dgm:pt modelId="{8EA4EBD2-1480-4D85-9039-D447425AE0CC}" type="pres">
      <dgm:prSet presAssocID="{03C1E6F2-C113-4AB2-AC17-1C7259DD5D0D}" presName="connectorText" presStyleLbl="sibTrans1D1" presStyleIdx="1" presStyleCnt="6"/>
      <dgm:spPr/>
    </dgm:pt>
    <dgm:pt modelId="{D2C4F621-33DD-42B2-A5EB-1A1B98B6F1A3}" type="pres">
      <dgm:prSet presAssocID="{57745AFE-1AC7-4F91-AE0F-DD2DCB91C566}" presName="node" presStyleLbl="node1" presStyleIdx="2" presStyleCnt="7">
        <dgm:presLayoutVars>
          <dgm:bulletEnabled val="1"/>
        </dgm:presLayoutVars>
      </dgm:prSet>
      <dgm:spPr/>
    </dgm:pt>
    <dgm:pt modelId="{10DB2AA4-9E56-480F-90FE-F186664F2F07}" type="pres">
      <dgm:prSet presAssocID="{BC5F04BF-9365-4007-9FD9-9EC7FCA7D58F}" presName="sibTrans" presStyleLbl="sibTrans1D1" presStyleIdx="2" presStyleCnt="6"/>
      <dgm:spPr/>
    </dgm:pt>
    <dgm:pt modelId="{986A0D4A-6280-4234-9936-838841F82F7B}" type="pres">
      <dgm:prSet presAssocID="{BC5F04BF-9365-4007-9FD9-9EC7FCA7D58F}" presName="connectorText" presStyleLbl="sibTrans1D1" presStyleIdx="2" presStyleCnt="6"/>
      <dgm:spPr/>
    </dgm:pt>
    <dgm:pt modelId="{AD6E7990-A47B-4953-B074-CB37B9B8384F}" type="pres">
      <dgm:prSet presAssocID="{177B14C6-5153-4F5F-85AB-29AA47E758F9}" presName="node" presStyleLbl="node1" presStyleIdx="3" presStyleCnt="7">
        <dgm:presLayoutVars>
          <dgm:bulletEnabled val="1"/>
        </dgm:presLayoutVars>
      </dgm:prSet>
      <dgm:spPr/>
    </dgm:pt>
    <dgm:pt modelId="{8178B8C5-027F-4B0D-B58D-57E91B6A322A}" type="pres">
      <dgm:prSet presAssocID="{828E8654-3317-4D18-BE32-1D06A7FB5517}" presName="sibTrans" presStyleLbl="sibTrans1D1" presStyleIdx="3" presStyleCnt="6"/>
      <dgm:spPr/>
    </dgm:pt>
    <dgm:pt modelId="{5E8ABD18-89F2-4E15-B3B7-BDFD259D59CC}" type="pres">
      <dgm:prSet presAssocID="{828E8654-3317-4D18-BE32-1D06A7FB5517}" presName="connectorText" presStyleLbl="sibTrans1D1" presStyleIdx="3" presStyleCnt="6"/>
      <dgm:spPr/>
    </dgm:pt>
    <dgm:pt modelId="{F6CE03B3-FC04-4046-8738-CBE8E541F03A}" type="pres">
      <dgm:prSet presAssocID="{8CFE4695-6773-44CB-9353-EB9BB0384560}" presName="node" presStyleLbl="node1" presStyleIdx="4" presStyleCnt="7">
        <dgm:presLayoutVars>
          <dgm:bulletEnabled val="1"/>
        </dgm:presLayoutVars>
      </dgm:prSet>
      <dgm:spPr/>
    </dgm:pt>
    <dgm:pt modelId="{500670B5-AF6E-45D8-8A03-18397005312C}" type="pres">
      <dgm:prSet presAssocID="{06426387-39E7-4EFF-8A3B-6B6DE7044097}" presName="sibTrans" presStyleLbl="sibTrans1D1" presStyleIdx="4" presStyleCnt="6"/>
      <dgm:spPr/>
    </dgm:pt>
    <dgm:pt modelId="{794135B1-BAA9-4BBC-B1D7-53944C618B84}" type="pres">
      <dgm:prSet presAssocID="{06426387-39E7-4EFF-8A3B-6B6DE7044097}" presName="connectorText" presStyleLbl="sibTrans1D1" presStyleIdx="4" presStyleCnt="6"/>
      <dgm:spPr/>
    </dgm:pt>
    <dgm:pt modelId="{AE418D5B-A796-4EF5-8440-08223A4CD281}" type="pres">
      <dgm:prSet presAssocID="{5CDB4113-4009-4278-AD67-8746162430FC}" presName="node" presStyleLbl="node1" presStyleIdx="5" presStyleCnt="7">
        <dgm:presLayoutVars>
          <dgm:bulletEnabled val="1"/>
        </dgm:presLayoutVars>
      </dgm:prSet>
      <dgm:spPr/>
    </dgm:pt>
    <dgm:pt modelId="{3A29E32E-CF07-4B2D-BA29-0F14B41E2636}" type="pres">
      <dgm:prSet presAssocID="{0BB82AF1-107C-470A-8021-2AA80358A9E6}" presName="sibTrans" presStyleLbl="sibTrans1D1" presStyleIdx="5" presStyleCnt="6"/>
      <dgm:spPr/>
    </dgm:pt>
    <dgm:pt modelId="{BD39AEE1-953B-489A-A127-2A78FD68D5B8}" type="pres">
      <dgm:prSet presAssocID="{0BB82AF1-107C-470A-8021-2AA80358A9E6}" presName="connectorText" presStyleLbl="sibTrans1D1" presStyleIdx="5" presStyleCnt="6"/>
      <dgm:spPr/>
    </dgm:pt>
    <dgm:pt modelId="{5DCB86CB-4251-4E2A-BCC0-12C1CA9615E6}" type="pres">
      <dgm:prSet presAssocID="{A8CEFEA7-D3E9-48A4-B1C4-DF771AB287A6}" presName="node" presStyleLbl="node1" presStyleIdx="6" presStyleCnt="7">
        <dgm:presLayoutVars>
          <dgm:bulletEnabled val="1"/>
        </dgm:presLayoutVars>
      </dgm:prSet>
      <dgm:spPr/>
    </dgm:pt>
  </dgm:ptLst>
  <dgm:cxnLst>
    <dgm:cxn modelId="{1D302603-C5CC-47E4-B089-95B39550D09E}" type="presOf" srcId="{BC5F04BF-9365-4007-9FD9-9EC7FCA7D58F}" destId="{10DB2AA4-9E56-480F-90FE-F186664F2F07}" srcOrd="0" destOrd="0" presId="urn:microsoft.com/office/officeart/2016/7/layout/RepeatingBendingProcessNew"/>
    <dgm:cxn modelId="{29669411-7BE2-42F0-8145-FAB1327CDF3D}" type="presOf" srcId="{7EFC723C-141F-4CDC-996F-CEAC6045B731}" destId="{2F985A14-78DD-44BE-8379-06A638C56A97}" srcOrd="0" destOrd="0" presId="urn:microsoft.com/office/officeart/2016/7/layout/RepeatingBendingProcessNew"/>
    <dgm:cxn modelId="{9A07AC18-8351-4A52-B881-B625345A4F89}" type="presOf" srcId="{5CDB4113-4009-4278-AD67-8746162430FC}" destId="{AE418D5B-A796-4EF5-8440-08223A4CD281}" srcOrd="0" destOrd="0" presId="urn:microsoft.com/office/officeart/2016/7/layout/RepeatingBendingProcessNew"/>
    <dgm:cxn modelId="{95998135-FE8E-43A7-B197-D36F5B0E01B4}" type="presOf" srcId="{177B14C6-5153-4F5F-85AB-29AA47E758F9}" destId="{AD6E7990-A47B-4953-B074-CB37B9B8384F}" srcOrd="0" destOrd="0" presId="urn:microsoft.com/office/officeart/2016/7/layout/RepeatingBendingProcessNew"/>
    <dgm:cxn modelId="{7310BC3A-6D16-4341-B84F-E60762BF525D}" type="presOf" srcId="{8CFE4695-6773-44CB-9353-EB9BB0384560}" destId="{F6CE03B3-FC04-4046-8738-CBE8E541F03A}" srcOrd="0" destOrd="0" presId="urn:microsoft.com/office/officeart/2016/7/layout/RepeatingBendingProcessNew"/>
    <dgm:cxn modelId="{465F943F-D614-4DFF-8AF5-22A621C14484}" type="presOf" srcId="{4EDC50BA-37B2-4F59-858C-1693DF6303BE}" destId="{D5244F3A-4845-4193-8E40-B1E3EC97EC47}" srcOrd="0" destOrd="0" presId="urn:microsoft.com/office/officeart/2016/7/layout/RepeatingBendingProcessNew"/>
    <dgm:cxn modelId="{BAEFE760-7A78-4386-9826-7C7D06157CF7}" type="presOf" srcId="{68656554-7F8D-4986-A0C5-02BEC3F23050}" destId="{D2F2C496-B6CC-464B-8D26-E65239E9AF50}" srcOrd="0" destOrd="0" presId="urn:microsoft.com/office/officeart/2016/7/layout/RepeatingBendingProcessNew"/>
    <dgm:cxn modelId="{3AD9CC73-9908-4EBF-AA59-B585463636B0}" type="presOf" srcId="{BC5F04BF-9365-4007-9FD9-9EC7FCA7D58F}" destId="{986A0D4A-6280-4234-9936-838841F82F7B}" srcOrd="1" destOrd="0" presId="urn:microsoft.com/office/officeart/2016/7/layout/RepeatingBendingProcessNew"/>
    <dgm:cxn modelId="{5B299C79-C6CA-4B29-9340-870732DC671C}" type="presOf" srcId="{03C1E6F2-C113-4AB2-AC17-1C7259DD5D0D}" destId="{8EA4EBD2-1480-4D85-9039-D447425AE0CC}" srcOrd="1" destOrd="0" presId="urn:microsoft.com/office/officeart/2016/7/layout/RepeatingBendingProcessNew"/>
    <dgm:cxn modelId="{8DC62881-94BE-4551-9346-5AF14ACAD5D6}" srcId="{68656554-7F8D-4986-A0C5-02BEC3F23050}" destId="{57745AFE-1AC7-4F91-AE0F-DD2DCB91C566}" srcOrd="2" destOrd="0" parTransId="{EBC97903-854F-41D9-B722-AC40CE607A22}" sibTransId="{BC5F04BF-9365-4007-9FD9-9EC7FCA7D58F}"/>
    <dgm:cxn modelId="{85A1C289-4B00-44C1-A15B-88E47CE59A75}" type="presOf" srcId="{828E8654-3317-4D18-BE32-1D06A7FB5517}" destId="{8178B8C5-027F-4B0D-B58D-57E91B6A322A}" srcOrd="0" destOrd="0" presId="urn:microsoft.com/office/officeart/2016/7/layout/RepeatingBendingProcessNew"/>
    <dgm:cxn modelId="{9DAE2F8B-46BC-419F-B89D-5B95B951F2E2}" srcId="{68656554-7F8D-4986-A0C5-02BEC3F23050}" destId="{7EFC723C-141F-4CDC-996F-CEAC6045B731}" srcOrd="0" destOrd="0" parTransId="{82B2C27B-B99B-4A3F-8AFC-5CD1BDDFD903}" sibTransId="{86FEF528-A19D-472F-A908-80FDBAD3CFA5}"/>
    <dgm:cxn modelId="{FB034C97-F306-482D-8C34-61E44C54F825}" type="presOf" srcId="{86FEF528-A19D-472F-A908-80FDBAD3CFA5}" destId="{BEF86A20-8FFF-4A9F-8895-86DC99E75715}" srcOrd="1" destOrd="0" presId="urn:microsoft.com/office/officeart/2016/7/layout/RepeatingBendingProcessNew"/>
    <dgm:cxn modelId="{5B6661A1-954E-4D50-A75E-7CD64FD1A05E}" type="presOf" srcId="{06426387-39E7-4EFF-8A3B-6B6DE7044097}" destId="{794135B1-BAA9-4BBC-B1D7-53944C618B84}" srcOrd="1" destOrd="0" presId="urn:microsoft.com/office/officeart/2016/7/layout/RepeatingBendingProcessNew"/>
    <dgm:cxn modelId="{9E2BD0A2-EE18-4764-8C7C-A41388AD9C83}" type="presOf" srcId="{828E8654-3317-4D18-BE32-1D06A7FB5517}" destId="{5E8ABD18-89F2-4E15-B3B7-BDFD259D59CC}" srcOrd="1" destOrd="0" presId="urn:microsoft.com/office/officeart/2016/7/layout/RepeatingBendingProcessNew"/>
    <dgm:cxn modelId="{C68B7FA5-01A5-4FB1-A3AE-E0F102316A28}" srcId="{68656554-7F8D-4986-A0C5-02BEC3F23050}" destId="{5CDB4113-4009-4278-AD67-8746162430FC}" srcOrd="5" destOrd="0" parTransId="{24C596AC-1FEE-48FF-89D1-4F2F2679416E}" sibTransId="{0BB82AF1-107C-470A-8021-2AA80358A9E6}"/>
    <dgm:cxn modelId="{2275E3AA-D40E-4D4B-A5C4-782E9F971C05}" srcId="{68656554-7F8D-4986-A0C5-02BEC3F23050}" destId="{4EDC50BA-37B2-4F59-858C-1693DF6303BE}" srcOrd="1" destOrd="0" parTransId="{476189EB-216B-438B-B88F-6E5FBC8130C9}" sibTransId="{03C1E6F2-C113-4AB2-AC17-1C7259DD5D0D}"/>
    <dgm:cxn modelId="{0848F6B3-53E7-432F-80C7-4D7229D847E0}" type="presOf" srcId="{03C1E6F2-C113-4AB2-AC17-1C7259DD5D0D}" destId="{B35AC984-9D42-4944-951C-B9B4EDCA918D}" srcOrd="0" destOrd="0" presId="urn:microsoft.com/office/officeart/2016/7/layout/RepeatingBendingProcessNew"/>
    <dgm:cxn modelId="{C5FF37B5-F77C-415C-AF23-2AD6AF731EB0}" srcId="{68656554-7F8D-4986-A0C5-02BEC3F23050}" destId="{A8CEFEA7-D3E9-48A4-B1C4-DF771AB287A6}" srcOrd="6" destOrd="0" parTransId="{B6DFB224-CC35-4AD0-9DDD-EBF4D0952F14}" sibTransId="{29EC952A-36BC-4BE7-94C0-A8F1CB81F68B}"/>
    <dgm:cxn modelId="{AEC3A6B6-D327-4938-A201-39BC2F8ACDB8}" type="presOf" srcId="{A8CEFEA7-D3E9-48A4-B1C4-DF771AB287A6}" destId="{5DCB86CB-4251-4E2A-BCC0-12C1CA9615E6}" srcOrd="0" destOrd="0" presId="urn:microsoft.com/office/officeart/2016/7/layout/RepeatingBendingProcessNew"/>
    <dgm:cxn modelId="{09B745BB-C43C-4091-9810-D4558EA530CB}" srcId="{68656554-7F8D-4986-A0C5-02BEC3F23050}" destId="{8CFE4695-6773-44CB-9353-EB9BB0384560}" srcOrd="4" destOrd="0" parTransId="{D5A63BB3-7D37-4887-9A67-07866FD850A7}" sibTransId="{06426387-39E7-4EFF-8A3B-6B6DE7044097}"/>
    <dgm:cxn modelId="{04A052CB-E0BF-448D-A85E-07BE2887EDC6}" type="presOf" srcId="{0BB82AF1-107C-470A-8021-2AA80358A9E6}" destId="{BD39AEE1-953B-489A-A127-2A78FD68D5B8}" srcOrd="1" destOrd="0" presId="urn:microsoft.com/office/officeart/2016/7/layout/RepeatingBendingProcessNew"/>
    <dgm:cxn modelId="{AFE240D5-8A86-45BA-AC4F-E3FB4B2130F4}" type="presOf" srcId="{0BB82AF1-107C-470A-8021-2AA80358A9E6}" destId="{3A29E32E-CF07-4B2D-BA29-0F14B41E2636}" srcOrd="0" destOrd="0" presId="urn:microsoft.com/office/officeart/2016/7/layout/RepeatingBendingProcessNew"/>
    <dgm:cxn modelId="{E9FC43DA-DDE7-4BB6-BD7C-28139322B705}" type="presOf" srcId="{86FEF528-A19D-472F-A908-80FDBAD3CFA5}" destId="{23978D18-E696-44C6-B017-75A6C82B19B2}" srcOrd="0" destOrd="0" presId="urn:microsoft.com/office/officeart/2016/7/layout/RepeatingBendingProcessNew"/>
    <dgm:cxn modelId="{2EA4A3DA-D41A-482C-BDAC-BC6DAB8636AE}" type="presOf" srcId="{06426387-39E7-4EFF-8A3B-6B6DE7044097}" destId="{500670B5-AF6E-45D8-8A03-18397005312C}" srcOrd="0" destOrd="0" presId="urn:microsoft.com/office/officeart/2016/7/layout/RepeatingBendingProcessNew"/>
    <dgm:cxn modelId="{410CB1EF-6144-483F-8505-ACFE9A2A7D6E}" type="presOf" srcId="{57745AFE-1AC7-4F91-AE0F-DD2DCB91C566}" destId="{D2C4F621-33DD-42B2-A5EB-1A1B98B6F1A3}" srcOrd="0" destOrd="0" presId="urn:microsoft.com/office/officeart/2016/7/layout/RepeatingBendingProcessNew"/>
    <dgm:cxn modelId="{84837EFF-4ADA-48B1-8641-EED9F1A27678}" srcId="{68656554-7F8D-4986-A0C5-02BEC3F23050}" destId="{177B14C6-5153-4F5F-85AB-29AA47E758F9}" srcOrd="3" destOrd="0" parTransId="{FF7357B5-1798-4A04-8EF7-EE38D4DB136D}" sibTransId="{828E8654-3317-4D18-BE32-1D06A7FB5517}"/>
    <dgm:cxn modelId="{B4FB76DE-7446-4B04-BC12-E1B78CA9557A}" type="presParOf" srcId="{D2F2C496-B6CC-464B-8D26-E65239E9AF50}" destId="{2F985A14-78DD-44BE-8379-06A638C56A97}" srcOrd="0" destOrd="0" presId="urn:microsoft.com/office/officeart/2016/7/layout/RepeatingBendingProcessNew"/>
    <dgm:cxn modelId="{C8D82076-554B-4F55-830B-90D6FBEA9126}" type="presParOf" srcId="{D2F2C496-B6CC-464B-8D26-E65239E9AF50}" destId="{23978D18-E696-44C6-B017-75A6C82B19B2}" srcOrd="1" destOrd="0" presId="urn:microsoft.com/office/officeart/2016/7/layout/RepeatingBendingProcessNew"/>
    <dgm:cxn modelId="{91CB1918-32CA-42DE-8724-1745643624BD}" type="presParOf" srcId="{23978D18-E696-44C6-B017-75A6C82B19B2}" destId="{BEF86A20-8FFF-4A9F-8895-86DC99E75715}" srcOrd="0" destOrd="0" presId="urn:microsoft.com/office/officeart/2016/7/layout/RepeatingBendingProcessNew"/>
    <dgm:cxn modelId="{47D18DFB-BB71-431F-91B9-B74C1340D643}" type="presParOf" srcId="{D2F2C496-B6CC-464B-8D26-E65239E9AF50}" destId="{D5244F3A-4845-4193-8E40-B1E3EC97EC47}" srcOrd="2" destOrd="0" presId="urn:microsoft.com/office/officeart/2016/7/layout/RepeatingBendingProcessNew"/>
    <dgm:cxn modelId="{5C1492CC-539F-4BCE-9B23-A63308752D9E}" type="presParOf" srcId="{D2F2C496-B6CC-464B-8D26-E65239E9AF50}" destId="{B35AC984-9D42-4944-951C-B9B4EDCA918D}" srcOrd="3" destOrd="0" presId="urn:microsoft.com/office/officeart/2016/7/layout/RepeatingBendingProcessNew"/>
    <dgm:cxn modelId="{D68F1B35-81C4-43E5-9A57-35D61EE94746}" type="presParOf" srcId="{B35AC984-9D42-4944-951C-B9B4EDCA918D}" destId="{8EA4EBD2-1480-4D85-9039-D447425AE0CC}" srcOrd="0" destOrd="0" presId="urn:microsoft.com/office/officeart/2016/7/layout/RepeatingBendingProcessNew"/>
    <dgm:cxn modelId="{89AAA3A3-1051-450C-9C6B-C912AD1D717B}" type="presParOf" srcId="{D2F2C496-B6CC-464B-8D26-E65239E9AF50}" destId="{D2C4F621-33DD-42B2-A5EB-1A1B98B6F1A3}" srcOrd="4" destOrd="0" presId="urn:microsoft.com/office/officeart/2016/7/layout/RepeatingBendingProcessNew"/>
    <dgm:cxn modelId="{B54670D0-7207-40F8-9FF9-1B9D030233EA}" type="presParOf" srcId="{D2F2C496-B6CC-464B-8D26-E65239E9AF50}" destId="{10DB2AA4-9E56-480F-90FE-F186664F2F07}" srcOrd="5" destOrd="0" presId="urn:microsoft.com/office/officeart/2016/7/layout/RepeatingBendingProcessNew"/>
    <dgm:cxn modelId="{C565AF73-BF91-446F-A7FD-43953DF2B30E}" type="presParOf" srcId="{10DB2AA4-9E56-480F-90FE-F186664F2F07}" destId="{986A0D4A-6280-4234-9936-838841F82F7B}" srcOrd="0" destOrd="0" presId="urn:microsoft.com/office/officeart/2016/7/layout/RepeatingBendingProcessNew"/>
    <dgm:cxn modelId="{66DFEB24-2D2B-462C-AA06-036943F334AF}" type="presParOf" srcId="{D2F2C496-B6CC-464B-8D26-E65239E9AF50}" destId="{AD6E7990-A47B-4953-B074-CB37B9B8384F}" srcOrd="6" destOrd="0" presId="urn:microsoft.com/office/officeart/2016/7/layout/RepeatingBendingProcessNew"/>
    <dgm:cxn modelId="{BBD78B88-3D13-4E62-AA74-956B4EE962DE}" type="presParOf" srcId="{D2F2C496-B6CC-464B-8D26-E65239E9AF50}" destId="{8178B8C5-027F-4B0D-B58D-57E91B6A322A}" srcOrd="7" destOrd="0" presId="urn:microsoft.com/office/officeart/2016/7/layout/RepeatingBendingProcessNew"/>
    <dgm:cxn modelId="{593EECFC-2DCA-470F-A31B-3B3C67A983C8}" type="presParOf" srcId="{8178B8C5-027F-4B0D-B58D-57E91B6A322A}" destId="{5E8ABD18-89F2-4E15-B3B7-BDFD259D59CC}" srcOrd="0" destOrd="0" presId="urn:microsoft.com/office/officeart/2016/7/layout/RepeatingBendingProcessNew"/>
    <dgm:cxn modelId="{3B3E5EE4-DDF8-4265-AE6E-27B13A89C53C}" type="presParOf" srcId="{D2F2C496-B6CC-464B-8D26-E65239E9AF50}" destId="{F6CE03B3-FC04-4046-8738-CBE8E541F03A}" srcOrd="8" destOrd="0" presId="urn:microsoft.com/office/officeart/2016/7/layout/RepeatingBendingProcessNew"/>
    <dgm:cxn modelId="{B04AB284-CA4F-4DDA-8003-63B8D091B310}" type="presParOf" srcId="{D2F2C496-B6CC-464B-8D26-E65239E9AF50}" destId="{500670B5-AF6E-45D8-8A03-18397005312C}" srcOrd="9" destOrd="0" presId="urn:microsoft.com/office/officeart/2016/7/layout/RepeatingBendingProcessNew"/>
    <dgm:cxn modelId="{5D421D6B-5770-437F-875B-7B03E7A7A51F}" type="presParOf" srcId="{500670B5-AF6E-45D8-8A03-18397005312C}" destId="{794135B1-BAA9-4BBC-B1D7-53944C618B84}" srcOrd="0" destOrd="0" presId="urn:microsoft.com/office/officeart/2016/7/layout/RepeatingBendingProcessNew"/>
    <dgm:cxn modelId="{9B462161-AE6B-4514-A4F8-FACDADA7FBBC}" type="presParOf" srcId="{D2F2C496-B6CC-464B-8D26-E65239E9AF50}" destId="{AE418D5B-A796-4EF5-8440-08223A4CD281}" srcOrd="10" destOrd="0" presId="urn:microsoft.com/office/officeart/2016/7/layout/RepeatingBendingProcessNew"/>
    <dgm:cxn modelId="{56F0C35B-8AAB-4173-8393-70B84DF32EC1}" type="presParOf" srcId="{D2F2C496-B6CC-464B-8D26-E65239E9AF50}" destId="{3A29E32E-CF07-4B2D-BA29-0F14B41E2636}" srcOrd="11" destOrd="0" presId="urn:microsoft.com/office/officeart/2016/7/layout/RepeatingBendingProcessNew"/>
    <dgm:cxn modelId="{F87926D1-7084-4816-B6D6-AF7A53CB1BB4}" type="presParOf" srcId="{3A29E32E-CF07-4B2D-BA29-0F14B41E2636}" destId="{BD39AEE1-953B-489A-A127-2A78FD68D5B8}" srcOrd="0" destOrd="0" presId="urn:microsoft.com/office/officeart/2016/7/layout/RepeatingBendingProcessNew"/>
    <dgm:cxn modelId="{06E53892-B513-4628-B3BD-5BE1C16B1511}" type="presParOf" srcId="{D2F2C496-B6CC-464B-8D26-E65239E9AF50}" destId="{5DCB86CB-4251-4E2A-BCC0-12C1CA9615E6}"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1FB4D-751F-4BF7-A242-A130760061B8}">
      <dsp:nvSpPr>
        <dsp:cNvPr id="0" name=""/>
        <dsp:cNvSpPr/>
      </dsp:nvSpPr>
      <dsp:spPr>
        <a:xfrm>
          <a:off x="1815634" y="1500822"/>
          <a:ext cx="1365720" cy="13049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CA" sz="1900" kern="1200" dirty="0">
              <a:latin typeface="Georgia" panose="02040502050405020303" pitchFamily="18" charset="0"/>
            </a:rPr>
            <a:t>Trusted Partner</a:t>
          </a:r>
        </a:p>
      </dsp:txBody>
      <dsp:txXfrm>
        <a:off x="2015639" y="1691922"/>
        <a:ext cx="965710" cy="922712"/>
      </dsp:txXfrm>
    </dsp:sp>
    <dsp:sp modelId="{B989B3C3-C0D9-492B-B860-39C2DEB1B2D1}">
      <dsp:nvSpPr>
        <dsp:cNvPr id="0" name=""/>
        <dsp:cNvSpPr/>
      </dsp:nvSpPr>
      <dsp:spPr>
        <a:xfrm rot="16200000">
          <a:off x="2432682" y="1210433"/>
          <a:ext cx="131625" cy="3398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CA" sz="1500" kern="1200">
            <a:latin typeface="Georgia" panose="02040502050405020303" pitchFamily="18" charset="0"/>
          </a:endParaRPr>
        </a:p>
      </dsp:txBody>
      <dsp:txXfrm>
        <a:off x="2452426" y="1298153"/>
        <a:ext cx="92138" cy="203926"/>
      </dsp:txXfrm>
    </dsp:sp>
    <dsp:sp modelId="{4B9BE2EE-5B77-4982-8E8B-9E07D57DE3BF}">
      <dsp:nvSpPr>
        <dsp:cNvPr id="0" name=""/>
        <dsp:cNvSpPr/>
      </dsp:nvSpPr>
      <dsp:spPr>
        <a:xfrm>
          <a:off x="1873718" y="2919"/>
          <a:ext cx="1249552" cy="1249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latin typeface="Georgia" panose="02040502050405020303" pitchFamily="18" charset="0"/>
            </a:rPr>
            <a:t>Referral Partner</a:t>
          </a:r>
        </a:p>
      </dsp:txBody>
      <dsp:txXfrm>
        <a:off x="2056711" y="185912"/>
        <a:ext cx="883566" cy="883566"/>
      </dsp:txXfrm>
    </dsp:sp>
    <dsp:sp modelId="{CF7AE73D-D601-4ECB-AC2E-0DD350BCE9D1}">
      <dsp:nvSpPr>
        <dsp:cNvPr id="0" name=""/>
        <dsp:cNvSpPr/>
      </dsp:nvSpPr>
      <dsp:spPr>
        <a:xfrm>
          <a:off x="3229303" y="1983339"/>
          <a:ext cx="115511" cy="3398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CA" sz="1500" kern="1200">
            <a:latin typeface="Georgia" panose="02040502050405020303" pitchFamily="18" charset="0"/>
          </a:endParaRPr>
        </a:p>
      </dsp:txBody>
      <dsp:txXfrm>
        <a:off x="3229303" y="2051315"/>
        <a:ext cx="80858" cy="203926"/>
      </dsp:txXfrm>
    </dsp:sp>
    <dsp:sp modelId="{F333CBB0-4E63-4A1A-9E26-63E9BBBAEAB0}">
      <dsp:nvSpPr>
        <dsp:cNvPr id="0" name=""/>
        <dsp:cNvSpPr/>
      </dsp:nvSpPr>
      <dsp:spPr>
        <a:xfrm>
          <a:off x="3399302" y="1528502"/>
          <a:ext cx="1249552" cy="1249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latin typeface="Georgia" panose="02040502050405020303" pitchFamily="18" charset="0"/>
            </a:rPr>
            <a:t>Refugees</a:t>
          </a:r>
        </a:p>
      </dsp:txBody>
      <dsp:txXfrm>
        <a:off x="3582295" y="1711495"/>
        <a:ext cx="883566" cy="883566"/>
      </dsp:txXfrm>
    </dsp:sp>
    <dsp:sp modelId="{14548701-985E-4B96-86E8-AFA2FB1BA466}">
      <dsp:nvSpPr>
        <dsp:cNvPr id="0" name=""/>
        <dsp:cNvSpPr/>
      </dsp:nvSpPr>
      <dsp:spPr>
        <a:xfrm rot="5400000">
          <a:off x="2432682" y="2756246"/>
          <a:ext cx="131625" cy="3398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CA" sz="1500" kern="1200">
            <a:latin typeface="Georgia" panose="02040502050405020303" pitchFamily="18" charset="0"/>
          </a:endParaRPr>
        </a:p>
      </dsp:txBody>
      <dsp:txXfrm>
        <a:off x="2452426" y="2804479"/>
        <a:ext cx="92138" cy="203926"/>
      </dsp:txXfrm>
    </dsp:sp>
    <dsp:sp modelId="{04A37115-2C99-4F48-8577-6CA9C320EC52}">
      <dsp:nvSpPr>
        <dsp:cNvPr id="0" name=""/>
        <dsp:cNvSpPr/>
      </dsp:nvSpPr>
      <dsp:spPr>
        <a:xfrm>
          <a:off x="1873718" y="3054086"/>
          <a:ext cx="1249552" cy="1249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latin typeface="Georgia" panose="02040502050405020303" pitchFamily="18" charset="0"/>
            </a:rPr>
            <a:t>Employer</a:t>
          </a:r>
        </a:p>
      </dsp:txBody>
      <dsp:txXfrm>
        <a:off x="2056711" y="3237079"/>
        <a:ext cx="883566" cy="883566"/>
      </dsp:txXfrm>
    </dsp:sp>
    <dsp:sp modelId="{1AE576B3-1E24-4CFC-9E1A-8780EFF32BF6}">
      <dsp:nvSpPr>
        <dsp:cNvPr id="0" name=""/>
        <dsp:cNvSpPr/>
      </dsp:nvSpPr>
      <dsp:spPr>
        <a:xfrm rot="10800000">
          <a:off x="1652174" y="1983339"/>
          <a:ext cx="115511" cy="3398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CA" sz="1500" kern="1200">
            <a:latin typeface="Georgia" panose="02040502050405020303" pitchFamily="18" charset="0"/>
          </a:endParaRPr>
        </a:p>
      </dsp:txBody>
      <dsp:txXfrm rot="10800000">
        <a:off x="1686827" y="2051315"/>
        <a:ext cx="80858" cy="203926"/>
      </dsp:txXfrm>
    </dsp:sp>
    <dsp:sp modelId="{F1D2A257-3905-4CEE-8ABA-C7A0B1B38FA4}">
      <dsp:nvSpPr>
        <dsp:cNvPr id="0" name=""/>
        <dsp:cNvSpPr/>
      </dsp:nvSpPr>
      <dsp:spPr>
        <a:xfrm>
          <a:off x="348135" y="1528502"/>
          <a:ext cx="1249552" cy="1249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latin typeface="Georgia" panose="02040502050405020303" pitchFamily="18" charset="0"/>
            </a:rPr>
            <a:t>IRCC</a:t>
          </a:r>
        </a:p>
      </dsp:txBody>
      <dsp:txXfrm>
        <a:off x="531128" y="1711495"/>
        <a:ext cx="883566" cy="883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78D18-E696-44C6-B017-75A6C82B19B2}">
      <dsp:nvSpPr>
        <dsp:cNvPr id="0" name=""/>
        <dsp:cNvSpPr/>
      </dsp:nvSpPr>
      <dsp:spPr>
        <a:xfrm>
          <a:off x="2241532" y="1001509"/>
          <a:ext cx="484885" cy="91440"/>
        </a:xfrm>
        <a:custGeom>
          <a:avLst/>
          <a:gdLst/>
          <a:ahLst/>
          <a:cxnLst/>
          <a:rect l="0" t="0" r="0" b="0"/>
          <a:pathLst>
            <a:path>
              <a:moveTo>
                <a:pt x="0" y="45720"/>
              </a:moveTo>
              <a:lnTo>
                <a:pt x="4848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71087" y="1044652"/>
        <a:ext cx="25774" cy="5154"/>
      </dsp:txXfrm>
    </dsp:sp>
    <dsp:sp modelId="{2F985A14-78DD-44BE-8379-06A638C56A97}">
      <dsp:nvSpPr>
        <dsp:cNvPr id="0" name=""/>
        <dsp:cNvSpPr/>
      </dsp:nvSpPr>
      <dsp:spPr>
        <a:xfrm>
          <a:off x="2092" y="37485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Identify Needs</a:t>
          </a:r>
          <a:endParaRPr lang="en-US" sz="1900" kern="1200" dirty="0"/>
        </a:p>
      </dsp:txBody>
      <dsp:txXfrm>
        <a:off x="2092" y="374857"/>
        <a:ext cx="2241239" cy="1344743"/>
      </dsp:txXfrm>
    </dsp:sp>
    <dsp:sp modelId="{B35AC984-9D42-4944-951C-B9B4EDCA918D}">
      <dsp:nvSpPr>
        <dsp:cNvPr id="0" name=""/>
        <dsp:cNvSpPr/>
      </dsp:nvSpPr>
      <dsp:spPr>
        <a:xfrm>
          <a:off x="4998257" y="1001509"/>
          <a:ext cx="484885" cy="91440"/>
        </a:xfrm>
        <a:custGeom>
          <a:avLst/>
          <a:gdLst/>
          <a:ahLst/>
          <a:cxnLst/>
          <a:rect l="0" t="0" r="0" b="0"/>
          <a:pathLst>
            <a:path>
              <a:moveTo>
                <a:pt x="0" y="45720"/>
              </a:moveTo>
              <a:lnTo>
                <a:pt x="4848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27812" y="1044652"/>
        <a:ext cx="25774" cy="5154"/>
      </dsp:txXfrm>
    </dsp:sp>
    <dsp:sp modelId="{D5244F3A-4845-4193-8E40-B1E3EC97EC47}">
      <dsp:nvSpPr>
        <dsp:cNvPr id="0" name=""/>
        <dsp:cNvSpPr/>
      </dsp:nvSpPr>
      <dsp:spPr>
        <a:xfrm>
          <a:off x="2758817" y="37485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ORAT Reviews Qualified Refugees</a:t>
          </a:r>
          <a:endParaRPr lang="en-US" sz="1900" kern="1200" dirty="0"/>
        </a:p>
      </dsp:txBody>
      <dsp:txXfrm>
        <a:off x="2758817" y="374857"/>
        <a:ext cx="2241239" cy="1344743"/>
      </dsp:txXfrm>
    </dsp:sp>
    <dsp:sp modelId="{10DB2AA4-9E56-480F-90FE-F186664F2F07}">
      <dsp:nvSpPr>
        <dsp:cNvPr id="0" name=""/>
        <dsp:cNvSpPr/>
      </dsp:nvSpPr>
      <dsp:spPr>
        <a:xfrm>
          <a:off x="7754982" y="1001509"/>
          <a:ext cx="484885" cy="91440"/>
        </a:xfrm>
        <a:custGeom>
          <a:avLst/>
          <a:gdLst/>
          <a:ahLst/>
          <a:cxnLst/>
          <a:rect l="0" t="0" r="0" b="0"/>
          <a:pathLst>
            <a:path>
              <a:moveTo>
                <a:pt x="0" y="45720"/>
              </a:moveTo>
              <a:lnTo>
                <a:pt x="4848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984537" y="1044652"/>
        <a:ext cx="25774" cy="5154"/>
      </dsp:txXfrm>
    </dsp:sp>
    <dsp:sp modelId="{D2C4F621-33DD-42B2-A5EB-1A1B98B6F1A3}">
      <dsp:nvSpPr>
        <dsp:cNvPr id="0" name=""/>
        <dsp:cNvSpPr/>
      </dsp:nvSpPr>
      <dsp:spPr>
        <a:xfrm>
          <a:off x="5515542" y="37485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Employer Interviews  Candidates for Selection</a:t>
          </a:r>
          <a:endParaRPr lang="en-US" sz="1900" kern="1200" dirty="0"/>
        </a:p>
      </dsp:txBody>
      <dsp:txXfrm>
        <a:off x="5515542" y="374857"/>
        <a:ext cx="2241239" cy="1344743"/>
      </dsp:txXfrm>
    </dsp:sp>
    <dsp:sp modelId="{8178B8C5-027F-4B0D-B58D-57E91B6A322A}">
      <dsp:nvSpPr>
        <dsp:cNvPr id="0" name=""/>
        <dsp:cNvSpPr/>
      </dsp:nvSpPr>
      <dsp:spPr>
        <a:xfrm>
          <a:off x="1122712" y="1717801"/>
          <a:ext cx="8270175" cy="484885"/>
        </a:xfrm>
        <a:custGeom>
          <a:avLst/>
          <a:gdLst/>
          <a:ahLst/>
          <a:cxnLst/>
          <a:rect l="0" t="0" r="0" b="0"/>
          <a:pathLst>
            <a:path>
              <a:moveTo>
                <a:pt x="8270175" y="0"/>
              </a:moveTo>
              <a:lnTo>
                <a:pt x="8270175" y="259542"/>
              </a:lnTo>
              <a:lnTo>
                <a:pt x="0" y="259542"/>
              </a:lnTo>
              <a:lnTo>
                <a:pt x="0" y="48488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50644" y="1957667"/>
        <a:ext cx="414311" cy="5154"/>
      </dsp:txXfrm>
    </dsp:sp>
    <dsp:sp modelId="{AD6E7990-A47B-4953-B074-CB37B9B8384F}">
      <dsp:nvSpPr>
        <dsp:cNvPr id="0" name=""/>
        <dsp:cNvSpPr/>
      </dsp:nvSpPr>
      <dsp:spPr>
        <a:xfrm>
          <a:off x="8272267" y="37485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ORAT Completes &amp; Submits Forms to IRCC</a:t>
          </a:r>
          <a:endParaRPr lang="en-US" sz="1900" kern="1200" dirty="0"/>
        </a:p>
      </dsp:txBody>
      <dsp:txXfrm>
        <a:off x="8272267" y="374857"/>
        <a:ext cx="2241239" cy="1344743"/>
      </dsp:txXfrm>
    </dsp:sp>
    <dsp:sp modelId="{500670B5-AF6E-45D8-8A03-18397005312C}">
      <dsp:nvSpPr>
        <dsp:cNvPr id="0" name=""/>
        <dsp:cNvSpPr/>
      </dsp:nvSpPr>
      <dsp:spPr>
        <a:xfrm>
          <a:off x="2241532" y="2861739"/>
          <a:ext cx="484885" cy="91440"/>
        </a:xfrm>
        <a:custGeom>
          <a:avLst/>
          <a:gdLst/>
          <a:ahLst/>
          <a:cxnLst/>
          <a:rect l="0" t="0" r="0" b="0"/>
          <a:pathLst>
            <a:path>
              <a:moveTo>
                <a:pt x="0" y="45720"/>
              </a:moveTo>
              <a:lnTo>
                <a:pt x="4848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71087" y="2904881"/>
        <a:ext cx="25774" cy="5154"/>
      </dsp:txXfrm>
    </dsp:sp>
    <dsp:sp modelId="{F6CE03B3-FC04-4046-8738-CBE8E541F03A}">
      <dsp:nvSpPr>
        <dsp:cNvPr id="0" name=""/>
        <dsp:cNvSpPr/>
      </dsp:nvSpPr>
      <dsp:spPr>
        <a:xfrm>
          <a:off x="2092" y="223508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IRCC’s Review </a:t>
          </a:r>
        </a:p>
        <a:p>
          <a:pPr marL="0" lvl="0" indent="0" algn="ctr" defTabSz="844550">
            <a:lnSpc>
              <a:spcPct val="90000"/>
            </a:lnSpc>
            <a:spcBef>
              <a:spcPct val="0"/>
            </a:spcBef>
            <a:spcAft>
              <a:spcPct val="35000"/>
            </a:spcAft>
            <a:buNone/>
          </a:pPr>
          <a:r>
            <a:rPr lang="en-CA" sz="1900" kern="1200" dirty="0"/>
            <a:t>(Max: 6 months)</a:t>
          </a:r>
          <a:endParaRPr lang="en-US" sz="1900" kern="1200" dirty="0"/>
        </a:p>
      </dsp:txBody>
      <dsp:txXfrm>
        <a:off x="2092" y="2235087"/>
        <a:ext cx="2241239" cy="1344743"/>
      </dsp:txXfrm>
    </dsp:sp>
    <dsp:sp modelId="{3A29E32E-CF07-4B2D-BA29-0F14B41E2636}">
      <dsp:nvSpPr>
        <dsp:cNvPr id="0" name=""/>
        <dsp:cNvSpPr/>
      </dsp:nvSpPr>
      <dsp:spPr>
        <a:xfrm>
          <a:off x="4998257" y="2861739"/>
          <a:ext cx="484885" cy="91440"/>
        </a:xfrm>
        <a:custGeom>
          <a:avLst/>
          <a:gdLst/>
          <a:ahLst/>
          <a:cxnLst/>
          <a:rect l="0" t="0" r="0" b="0"/>
          <a:pathLst>
            <a:path>
              <a:moveTo>
                <a:pt x="0" y="45720"/>
              </a:moveTo>
              <a:lnTo>
                <a:pt x="4848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27812" y="2904881"/>
        <a:ext cx="25774" cy="5154"/>
      </dsp:txXfrm>
    </dsp:sp>
    <dsp:sp modelId="{AE418D5B-A796-4EF5-8440-08223A4CD281}">
      <dsp:nvSpPr>
        <dsp:cNvPr id="0" name=""/>
        <dsp:cNvSpPr/>
      </dsp:nvSpPr>
      <dsp:spPr>
        <a:xfrm>
          <a:off x="2758817" y="223508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Medicals &amp; Travel Arrangements </a:t>
          </a:r>
        </a:p>
        <a:p>
          <a:pPr marL="0" lvl="0" indent="0" algn="ctr" defTabSz="844550">
            <a:lnSpc>
              <a:spcPct val="90000"/>
            </a:lnSpc>
            <a:spcBef>
              <a:spcPct val="0"/>
            </a:spcBef>
            <a:spcAft>
              <a:spcPct val="35000"/>
            </a:spcAft>
            <a:buNone/>
          </a:pPr>
          <a:r>
            <a:rPr lang="en-CA" sz="1900" kern="1200" dirty="0"/>
            <a:t>(3 months)</a:t>
          </a:r>
          <a:endParaRPr lang="en-US" sz="1900" kern="1200" dirty="0"/>
        </a:p>
      </dsp:txBody>
      <dsp:txXfrm>
        <a:off x="2758817" y="2235087"/>
        <a:ext cx="2241239" cy="1344743"/>
      </dsp:txXfrm>
    </dsp:sp>
    <dsp:sp modelId="{5DCB86CB-4251-4E2A-BCC0-12C1CA9615E6}">
      <dsp:nvSpPr>
        <dsp:cNvPr id="0" name=""/>
        <dsp:cNvSpPr/>
      </dsp:nvSpPr>
      <dsp:spPr>
        <a:xfrm>
          <a:off x="5515542" y="2235087"/>
          <a:ext cx="2241239" cy="13447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marL="0" lvl="0" indent="0" algn="ctr" defTabSz="844550">
            <a:lnSpc>
              <a:spcPct val="90000"/>
            </a:lnSpc>
            <a:spcBef>
              <a:spcPct val="0"/>
            </a:spcBef>
            <a:spcAft>
              <a:spcPct val="35000"/>
            </a:spcAft>
            <a:buNone/>
          </a:pPr>
          <a:r>
            <a:rPr lang="en-CA" sz="1900" kern="1200" dirty="0"/>
            <a:t>Arrival &amp; Settlement</a:t>
          </a:r>
          <a:endParaRPr lang="en-US" sz="1900" kern="1200" dirty="0"/>
        </a:p>
      </dsp:txBody>
      <dsp:txXfrm>
        <a:off x="5515542" y="2235087"/>
        <a:ext cx="2241239" cy="134474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94B4C69-71B4-4324-9DB7-59CEBC133F7E}" type="datetimeFigureOut">
              <a:rPr lang="en-CA" smtClean="0"/>
              <a:t>2024-11-26</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5986B4A-A091-49BF-BA28-3229BE66776A}" type="slidenum">
              <a:rPr lang="en-CA" smtClean="0"/>
              <a:t>‹#›</a:t>
            </a:fld>
            <a:endParaRPr lang="en-CA"/>
          </a:p>
        </p:txBody>
      </p:sp>
    </p:spTree>
    <p:extLst>
      <p:ext uri="{BB962C8B-B14F-4D97-AF65-F5344CB8AC3E}">
        <p14:creationId xmlns:p14="http://schemas.microsoft.com/office/powerpoint/2010/main" val="4049217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9D2A2E3-E959-4E1B-BECA-B7D9F4BB155C}" type="datetimeFigureOut">
              <a:rPr lang="en-CA" smtClean="0"/>
              <a:t>2024-11-26</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8B4C24D-5F58-4CBB-8661-7B66157870E6}" type="slidenum">
              <a:rPr lang="en-CA" smtClean="0"/>
              <a:t>‹#›</a:t>
            </a:fld>
            <a:endParaRPr lang="en-CA"/>
          </a:p>
        </p:txBody>
      </p:sp>
    </p:spTree>
    <p:extLst>
      <p:ext uri="{BB962C8B-B14F-4D97-AF65-F5344CB8AC3E}">
        <p14:creationId xmlns:p14="http://schemas.microsoft.com/office/powerpoint/2010/main" val="3617689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8B4C24D-5F58-4CBB-8661-7B66157870E6}" type="slidenum">
              <a:rPr lang="en-CA" smtClean="0"/>
              <a:t>1</a:t>
            </a:fld>
            <a:endParaRPr lang="en-CA"/>
          </a:p>
        </p:txBody>
      </p:sp>
    </p:spTree>
    <p:extLst>
      <p:ext uri="{BB962C8B-B14F-4D97-AF65-F5344CB8AC3E}">
        <p14:creationId xmlns:p14="http://schemas.microsoft.com/office/powerpoint/2010/main" val="420438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96930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a:xfrm>
            <a:off x="838200" y="1825625"/>
            <a:ext cx="10515600" cy="3946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solidFill>
                  <a:schemeClr val="tx1"/>
                </a:solidFill>
              </a:defRPr>
            </a:lvl1pPr>
          </a:lstStyle>
          <a:p>
            <a:r>
              <a:rPr lang="en-CA"/>
              <a:t>ORAT Test</a:t>
            </a:r>
            <a:endParaRPr lang="en-CA" dirty="0"/>
          </a:p>
        </p:txBody>
      </p:sp>
      <p:sp>
        <p:nvSpPr>
          <p:cNvPr id="6" name="Slide Number Placeholder 5"/>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83367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6"/>
            <a:ext cx="2628900" cy="537436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6"/>
            <a:ext cx="7734300" cy="537436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solidFill>
                  <a:schemeClr val="tx1"/>
                </a:solidFill>
              </a:defRPr>
            </a:lvl1pPr>
          </a:lstStyle>
          <a:p>
            <a:r>
              <a:rPr lang="en-CA"/>
              <a:t>ORAT Test</a:t>
            </a:r>
          </a:p>
        </p:txBody>
      </p:sp>
      <p:sp>
        <p:nvSpPr>
          <p:cNvPr id="7" name="Slide Number Placeholder 5"/>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33652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838200" y="1825625"/>
            <a:ext cx="10515600" cy="39546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15564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1908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a:xfrm>
            <a:off x="846351" y="6356350"/>
            <a:ext cx="2743200" cy="365125"/>
          </a:xfrm>
        </p:spPr>
        <p:txBody>
          <a:bodyPr/>
          <a:lstStyle>
            <a:lvl1pPr algn="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69014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394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394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p>
            <a:r>
              <a:rPr lang="en-CA"/>
              <a:t>ORAT Test</a:t>
            </a:r>
          </a:p>
        </p:txBody>
      </p:sp>
      <p:sp>
        <p:nvSpPr>
          <p:cNvPr id="7" name="Slide Number Placeholder 6"/>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16665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283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283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solidFill>
                  <a:schemeClr val="tx1"/>
                </a:solidFill>
              </a:defRPr>
            </a:lvl1pPr>
          </a:lstStyle>
          <a:p>
            <a:r>
              <a:rPr lang="en-CA"/>
              <a:t>ORAT Test</a:t>
            </a:r>
          </a:p>
        </p:txBody>
      </p:sp>
      <p:sp>
        <p:nvSpPr>
          <p:cNvPr id="9" name="Slide Number Placeholder 8"/>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16222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solidFill>
                  <a:schemeClr val="tx1"/>
                </a:solidFill>
              </a:defRPr>
            </a:lvl1pPr>
          </a:lstStyle>
          <a:p>
            <a:r>
              <a:rPr lang="en-CA"/>
              <a:t>ORAT Test</a:t>
            </a:r>
            <a:endParaRPr lang="en-CA" dirty="0"/>
          </a:p>
        </p:txBody>
      </p:sp>
      <p:sp>
        <p:nvSpPr>
          <p:cNvPr id="5" name="Slide Number Placeholder 4"/>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78776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1"/>
                </a:solidFill>
              </a:defRPr>
            </a:lvl1pPr>
          </a:lstStyle>
          <a:p>
            <a:r>
              <a:rPr lang="en-CA"/>
              <a:t>ORAT Test</a:t>
            </a:r>
          </a:p>
        </p:txBody>
      </p:sp>
      <p:sp>
        <p:nvSpPr>
          <p:cNvPr id="4" name="Slide Number Placeholder 3"/>
          <p:cNvSpPr>
            <a:spLocks noGrp="1"/>
          </p:cNvSpPr>
          <p:nvPr>
            <p:ph type="sldNum" sz="quarter" idx="12"/>
          </p:nvPr>
        </p:nvSpPr>
        <p:spPr>
          <a:xfrm>
            <a:off x="838197"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473483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7847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74206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lgn="ctr">
              <a:defRPr>
                <a:solidFill>
                  <a:schemeClr val="tx1"/>
                </a:solidFill>
              </a:defRPr>
            </a:lvl1pPr>
          </a:lstStyle>
          <a:p>
            <a:r>
              <a:rPr lang="en-CA"/>
              <a:t>ORAT Test</a:t>
            </a:r>
            <a:endParaRPr lang="en-CA" dirty="0"/>
          </a:p>
        </p:txBody>
      </p:sp>
      <p:sp>
        <p:nvSpPr>
          <p:cNvPr id="7" name="Slide Number Placeholder 6"/>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32482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6"/>
            <a:ext cx="6172200" cy="48255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7739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chemeClr val="tx1"/>
                </a:solidFill>
              </a:defRPr>
            </a:lvl1pPr>
          </a:lstStyle>
          <a:p>
            <a:r>
              <a:rPr lang="en-CA"/>
              <a:t>ORAT Test</a:t>
            </a:r>
          </a:p>
        </p:txBody>
      </p:sp>
      <p:sp>
        <p:nvSpPr>
          <p:cNvPr id="7" name="Slide Number Placeholder 6"/>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96219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5891128"/>
            <a:ext cx="11830050" cy="973221"/>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838200" y="1825625"/>
            <a:ext cx="10515600" cy="39579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en-CA"/>
              <a:t>ORAT Test</a:t>
            </a:r>
            <a:endParaRPr lang="en-CA" dirty="0"/>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14479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anada.ca/en/immigration-refugees-citizenship/services/immigrate-canada/provincial-nominees/non-express-entry/eligibility.html" TargetMode="External"/><Relationship Id="rId2" Type="http://schemas.openxmlformats.org/officeDocument/2006/relationships/hyperlink" Target="https://www.canada.ca/en/immigration-refugees-citizenship/services/immigrate-canada/atlantic-immigration/how-to-immigrate/eligibility.html" TargetMode="External"/><Relationship Id="rId1" Type="http://schemas.openxmlformats.org/officeDocument/2006/relationships/slideLayout" Target="../slideLayouts/slideLayout2.xml"/><Relationship Id="rId4" Type="http://schemas.openxmlformats.org/officeDocument/2006/relationships/hyperlink" Target="https://www.canada.ca/en/immigration-refugees-citizenship/services/immigrate-canada/rural-northern-immigration-pilot/pr-eligibility.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1024" y="1122363"/>
            <a:ext cx="10887958" cy="2387600"/>
          </a:xfrm>
        </p:spPr>
        <p:txBody>
          <a:bodyPr anchor="t">
            <a:normAutofit/>
          </a:bodyPr>
          <a:lstStyle/>
          <a:p>
            <a:r>
              <a:rPr lang="en-CA" sz="4000" dirty="0"/>
              <a:t>Economic Mobility Pathways Pilot (EMPP) </a:t>
            </a:r>
            <a:br>
              <a:rPr lang="en-CA" sz="4000" dirty="0"/>
            </a:br>
            <a:br>
              <a:rPr lang="en-CA" sz="4000" dirty="0"/>
            </a:br>
            <a:r>
              <a:rPr lang="en-CA" sz="3200" i="1" dirty="0"/>
              <a:t>Referral Partner Presentation</a:t>
            </a:r>
            <a:endParaRPr lang="en-CA" sz="4000" i="1" dirty="0"/>
          </a:p>
        </p:txBody>
      </p:sp>
      <p:sp>
        <p:nvSpPr>
          <p:cNvPr id="3" name="Subtitle 2"/>
          <p:cNvSpPr>
            <a:spLocks noGrp="1"/>
          </p:cNvSpPr>
          <p:nvPr>
            <p:ph type="subTitle" idx="1"/>
          </p:nvPr>
        </p:nvSpPr>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CA" sz="3200" b="0" i="0" u="none" strike="noStrike" kern="1200" cap="none" spc="0" normalizeH="0" baseline="0" noProof="0" dirty="0">
                <a:ln>
                  <a:noFill/>
                </a:ln>
                <a:solidFill>
                  <a:srgbClr val="FF0000"/>
                </a:solidFill>
                <a:effectLst/>
                <a:uLnTx/>
                <a:uFillTx/>
                <a:latin typeface="Georgia" panose="02040502050405020303"/>
                <a:ea typeface="+mn-ea"/>
                <a:cs typeface="+mn-cs"/>
              </a:rPr>
              <a:t>Office for Refugees, Archdiocese of Toronto (ORAT) </a:t>
            </a:r>
          </a:p>
          <a:p>
            <a:endParaRPr lang="en-CA" dirty="0"/>
          </a:p>
        </p:txBody>
      </p:sp>
      <p:sp>
        <p:nvSpPr>
          <p:cNvPr id="4" name="Slide Number Placeholder 3"/>
          <p:cNvSpPr>
            <a:spLocks noGrp="1"/>
          </p:cNvSpPr>
          <p:nvPr>
            <p:ph type="sldNum" sz="quarter" idx="12"/>
          </p:nvPr>
        </p:nvSpPr>
        <p:spPr/>
        <p:txBody>
          <a:bodyPr/>
          <a:lstStyle/>
          <a:p>
            <a:fld id="{50318FBC-E0C3-4FC8-BE76-D6BBFE6AD098}" type="slidenum">
              <a:rPr lang="en-CA" smtClean="0"/>
              <a:t>1</a:t>
            </a:fld>
            <a:endParaRPr lang="en-CA"/>
          </a:p>
        </p:txBody>
      </p:sp>
      <p:sp>
        <p:nvSpPr>
          <p:cNvPr id="5" name="Footer Placeholder 4"/>
          <p:cNvSpPr>
            <a:spLocks noGrp="1"/>
          </p:cNvSpPr>
          <p:nvPr>
            <p:ph type="ftr" sz="quarter" idx="11"/>
          </p:nvPr>
        </p:nvSpPr>
        <p:spPr/>
        <p:txBody>
          <a:bodyPr/>
          <a:lstStyle/>
          <a:p>
            <a:r>
              <a:rPr lang="en-CA" dirty="0"/>
              <a:t>June 2024</a:t>
            </a:r>
          </a:p>
        </p:txBody>
      </p:sp>
    </p:spTree>
    <p:extLst>
      <p:ext uri="{BB962C8B-B14F-4D97-AF65-F5344CB8AC3E}">
        <p14:creationId xmlns:p14="http://schemas.microsoft.com/office/powerpoint/2010/main" val="1122644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699AE-1A09-DFE6-5C1E-8C6DF2485AD8}"/>
              </a:ext>
            </a:extLst>
          </p:cNvPr>
          <p:cNvSpPr>
            <a:spLocks noGrp="1"/>
          </p:cNvSpPr>
          <p:nvPr>
            <p:ph type="title"/>
          </p:nvPr>
        </p:nvSpPr>
        <p:spPr/>
        <p:txBody>
          <a:bodyPr/>
          <a:lstStyle/>
          <a:p>
            <a:r>
              <a:rPr lang="en-CA" dirty="0"/>
              <a:t>EMPP Process Steps</a:t>
            </a:r>
          </a:p>
        </p:txBody>
      </p:sp>
      <p:graphicFrame>
        <p:nvGraphicFramePr>
          <p:cNvPr id="7" name="Content Placeholder 2">
            <a:extLst>
              <a:ext uri="{FF2B5EF4-FFF2-40B4-BE49-F238E27FC236}">
                <a16:creationId xmlns:a16="http://schemas.microsoft.com/office/drawing/2014/main" id="{B4368942-B924-A2CA-DE88-2102CF2A392C}"/>
              </a:ext>
            </a:extLst>
          </p:cNvPr>
          <p:cNvGraphicFramePr>
            <a:graphicFrameLocks noGrp="1"/>
          </p:cNvGraphicFramePr>
          <p:nvPr>
            <p:ph idx="1"/>
            <p:extLst>
              <p:ext uri="{D42A27DB-BD31-4B8C-83A1-F6EECF244321}">
                <p14:modId xmlns:p14="http://schemas.microsoft.com/office/powerpoint/2010/main" val="1916312873"/>
              </p:ext>
            </p:extLst>
          </p:nvPr>
        </p:nvGraphicFramePr>
        <p:xfrm>
          <a:off x="838200" y="1825625"/>
          <a:ext cx="10515600" cy="3954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9864F7B7-4B55-4B79-5B51-57A8A85E72E6}"/>
              </a:ext>
            </a:extLst>
          </p:cNvPr>
          <p:cNvSpPr>
            <a:spLocks noGrp="1"/>
          </p:cNvSpPr>
          <p:nvPr>
            <p:ph type="sldNum" sz="quarter" idx="12"/>
          </p:nvPr>
        </p:nvSpPr>
        <p:spPr/>
        <p:txBody>
          <a:bodyPr/>
          <a:lstStyle/>
          <a:p>
            <a:fld id="{50318FBC-E0C3-4FC8-BE76-D6BBFE6AD098}" type="slidenum">
              <a:rPr lang="en-CA" smtClean="0"/>
              <a:t>10</a:t>
            </a:fld>
            <a:endParaRPr lang="en-CA"/>
          </a:p>
        </p:txBody>
      </p:sp>
    </p:spTree>
    <p:extLst>
      <p:ext uri="{BB962C8B-B14F-4D97-AF65-F5344CB8AC3E}">
        <p14:creationId xmlns:p14="http://schemas.microsoft.com/office/powerpoint/2010/main" val="1175853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D3B731-6E08-328A-8E28-9999F0F31750}"/>
              </a:ext>
            </a:extLst>
          </p:cNvPr>
          <p:cNvSpPr>
            <a:spLocks noGrp="1"/>
          </p:cNvSpPr>
          <p:nvPr>
            <p:ph type="ctrTitle"/>
          </p:nvPr>
        </p:nvSpPr>
        <p:spPr/>
        <p:txBody>
          <a:bodyPr/>
          <a:lstStyle/>
          <a:p>
            <a:r>
              <a:rPr lang="en-US" dirty="0"/>
              <a:t>Appendix</a:t>
            </a:r>
          </a:p>
        </p:txBody>
      </p:sp>
      <p:sp>
        <p:nvSpPr>
          <p:cNvPr id="5" name="Slide Number Placeholder 4">
            <a:extLst>
              <a:ext uri="{FF2B5EF4-FFF2-40B4-BE49-F238E27FC236}">
                <a16:creationId xmlns:a16="http://schemas.microsoft.com/office/drawing/2014/main" id="{88D6F60A-85C9-9BD2-AA56-011AFC6B12C0}"/>
              </a:ext>
            </a:extLst>
          </p:cNvPr>
          <p:cNvSpPr>
            <a:spLocks noGrp="1"/>
          </p:cNvSpPr>
          <p:nvPr>
            <p:ph type="sldNum" sz="quarter" idx="12"/>
          </p:nvPr>
        </p:nvSpPr>
        <p:spPr/>
        <p:txBody>
          <a:bodyPr/>
          <a:lstStyle/>
          <a:p>
            <a:fld id="{50318FBC-E0C3-4FC8-BE76-D6BBFE6AD098}" type="slidenum">
              <a:rPr lang="en-CA" smtClean="0"/>
              <a:t>11</a:t>
            </a:fld>
            <a:endParaRPr lang="en-CA"/>
          </a:p>
        </p:txBody>
      </p:sp>
    </p:spTree>
    <p:extLst>
      <p:ext uri="{BB962C8B-B14F-4D97-AF65-F5344CB8AC3E}">
        <p14:creationId xmlns:p14="http://schemas.microsoft.com/office/powerpoint/2010/main" val="272758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EC28-2310-7779-E392-B806005FB8DD}"/>
              </a:ext>
            </a:extLst>
          </p:cNvPr>
          <p:cNvSpPr>
            <a:spLocks noGrp="1"/>
          </p:cNvSpPr>
          <p:nvPr>
            <p:ph type="title"/>
          </p:nvPr>
        </p:nvSpPr>
        <p:spPr/>
        <p:txBody>
          <a:bodyPr/>
          <a:lstStyle/>
          <a:p>
            <a:r>
              <a:rPr lang="en-CA" dirty="0"/>
              <a:t>About ORAT</a:t>
            </a:r>
          </a:p>
        </p:txBody>
      </p:sp>
      <p:sp>
        <p:nvSpPr>
          <p:cNvPr id="3" name="Content Placeholder 2">
            <a:extLst>
              <a:ext uri="{FF2B5EF4-FFF2-40B4-BE49-F238E27FC236}">
                <a16:creationId xmlns:a16="http://schemas.microsoft.com/office/drawing/2014/main" id="{6329CAA2-A69A-30F6-6057-B90EFFD993A9}"/>
              </a:ext>
            </a:extLst>
          </p:cNvPr>
          <p:cNvSpPr>
            <a:spLocks noGrp="1"/>
          </p:cNvSpPr>
          <p:nvPr>
            <p:ph idx="1"/>
          </p:nvPr>
        </p:nvSpPr>
        <p:spPr>
          <a:xfrm>
            <a:off x="838199" y="1583703"/>
            <a:ext cx="10785049" cy="4196611"/>
          </a:xfrm>
        </p:spPr>
        <p:txBody>
          <a:bodyPr>
            <a:normAutofit fontScale="85000" lnSpcReduction="20000"/>
          </a:bodyPr>
          <a:lstStyle/>
          <a:p>
            <a:pPr>
              <a:lnSpc>
                <a:spcPct val="150000"/>
              </a:lnSpc>
              <a:defRPr/>
            </a:pPr>
            <a:r>
              <a:rPr kumimoji="0" lang="en-CA" b="0" i="0" u="none" strike="noStrike" kern="1200" cap="none" spc="0" normalizeH="0" baseline="0" noProof="0" dirty="0">
                <a:ln>
                  <a:noFill/>
                </a:ln>
                <a:solidFill>
                  <a:prstClr val="black"/>
                </a:solidFill>
                <a:effectLst/>
                <a:uLnTx/>
                <a:uFillTx/>
              </a:rPr>
              <a:t>The Office of Refugees (ORAT) is a department of the Roman Catholic Archdiocese of Toronto.</a:t>
            </a:r>
          </a:p>
          <a:p>
            <a:pPr>
              <a:lnSpc>
                <a:spcPct val="150000"/>
              </a:lnSpc>
              <a:defRPr/>
            </a:pPr>
            <a:r>
              <a:rPr kumimoji="0" lang="en-CA" b="0" i="0" u="none" strike="noStrike" kern="1200" cap="none" spc="0" normalizeH="0" baseline="0" noProof="0" dirty="0">
                <a:ln>
                  <a:noFill/>
                </a:ln>
                <a:solidFill>
                  <a:prstClr val="black"/>
                </a:solidFill>
                <a:effectLst/>
                <a:uLnTx/>
                <a:uFillTx/>
              </a:rPr>
              <a:t>ORAT administers the Archdiocese’s Sponsorship Agreement by partnering with church communities</a:t>
            </a:r>
            <a:r>
              <a:rPr lang="en-CA" dirty="0">
                <a:solidFill>
                  <a:prstClr val="black"/>
                </a:solidFill>
              </a:rPr>
              <a:t> who have been affected by the global refugee crisis</a:t>
            </a:r>
            <a:r>
              <a:rPr kumimoji="0" lang="en-CA" b="0" i="0" u="none" strike="noStrike" kern="1200" cap="none" spc="0" normalizeH="0" baseline="0" noProof="0" dirty="0">
                <a:ln>
                  <a:noFill/>
                </a:ln>
                <a:solidFill>
                  <a:prstClr val="black"/>
                </a:solidFill>
                <a:effectLst/>
                <a:uLnTx/>
                <a:uFillTx/>
              </a:rPr>
              <a:t> to sponsor parishioner families to Canada. We offer a program for those outside the church as well.</a:t>
            </a:r>
          </a:p>
          <a:p>
            <a:pPr>
              <a:lnSpc>
                <a:spcPct val="150000"/>
              </a:lnSpc>
              <a:defRPr/>
            </a:pPr>
            <a:r>
              <a:rPr lang="en-CA" dirty="0">
                <a:solidFill>
                  <a:prstClr val="black"/>
                </a:solidFill>
              </a:rPr>
              <a:t>ORAT plans to work through these church communities to identify qualified refugees for this program.</a:t>
            </a:r>
            <a:endParaRPr kumimoji="0" lang="en-CA" b="0" i="0" u="none" strike="noStrike" kern="1200" cap="none" spc="0" normalizeH="0" baseline="0" noProof="0" dirty="0">
              <a:ln>
                <a:noFill/>
              </a:ln>
              <a:solidFill>
                <a:prstClr val="black"/>
              </a:solidFill>
              <a:effectLst/>
              <a:uLnTx/>
              <a:uFillTx/>
            </a:endParaRPr>
          </a:p>
          <a:p>
            <a:pPr>
              <a:lnSpc>
                <a:spcPct val="150000"/>
              </a:lnSpc>
            </a:pPr>
            <a:endParaRPr lang="en-CA" dirty="0"/>
          </a:p>
        </p:txBody>
      </p:sp>
      <p:sp>
        <p:nvSpPr>
          <p:cNvPr id="5" name="Slide Number Placeholder 4">
            <a:extLst>
              <a:ext uri="{FF2B5EF4-FFF2-40B4-BE49-F238E27FC236}">
                <a16:creationId xmlns:a16="http://schemas.microsoft.com/office/drawing/2014/main" id="{FE67A5C8-787B-9848-2A8A-2C9DA062F3EB}"/>
              </a:ext>
            </a:extLst>
          </p:cNvPr>
          <p:cNvSpPr>
            <a:spLocks noGrp="1"/>
          </p:cNvSpPr>
          <p:nvPr>
            <p:ph type="sldNum" sz="quarter" idx="12"/>
          </p:nvPr>
        </p:nvSpPr>
        <p:spPr/>
        <p:txBody>
          <a:bodyPr/>
          <a:lstStyle/>
          <a:p>
            <a:fld id="{50318FBC-E0C3-4FC8-BE76-D6BBFE6AD098}" type="slidenum">
              <a:rPr lang="en-CA" smtClean="0"/>
              <a:t>12</a:t>
            </a:fld>
            <a:endParaRPr lang="en-CA"/>
          </a:p>
        </p:txBody>
      </p:sp>
    </p:spTree>
    <p:extLst>
      <p:ext uri="{BB962C8B-B14F-4D97-AF65-F5344CB8AC3E}">
        <p14:creationId xmlns:p14="http://schemas.microsoft.com/office/powerpoint/2010/main" val="4172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86B42-2207-720B-64FD-838C3044F1C8}"/>
              </a:ext>
            </a:extLst>
          </p:cNvPr>
          <p:cNvSpPr>
            <a:spLocks noGrp="1"/>
          </p:cNvSpPr>
          <p:nvPr>
            <p:ph type="title"/>
          </p:nvPr>
        </p:nvSpPr>
        <p:spPr/>
        <p:txBody>
          <a:bodyPr/>
          <a:lstStyle/>
          <a:p>
            <a:r>
              <a:rPr lang="en-CA" dirty="0"/>
              <a:t>FAQs:</a:t>
            </a:r>
          </a:p>
        </p:txBody>
      </p:sp>
      <p:sp>
        <p:nvSpPr>
          <p:cNvPr id="3" name="Content Placeholder 2">
            <a:extLst>
              <a:ext uri="{FF2B5EF4-FFF2-40B4-BE49-F238E27FC236}">
                <a16:creationId xmlns:a16="http://schemas.microsoft.com/office/drawing/2014/main" id="{0BD3AB9F-4D24-3A09-2028-FFC99DB3F49D}"/>
              </a:ext>
            </a:extLst>
          </p:cNvPr>
          <p:cNvSpPr>
            <a:spLocks noGrp="1"/>
          </p:cNvSpPr>
          <p:nvPr>
            <p:ph idx="1"/>
          </p:nvPr>
        </p:nvSpPr>
        <p:spPr>
          <a:xfrm>
            <a:off x="838200" y="1357461"/>
            <a:ext cx="10515600" cy="4166646"/>
          </a:xfrm>
        </p:spPr>
        <p:txBody>
          <a:bodyPr>
            <a:normAutofit fontScale="77500" lnSpcReduction="20000"/>
          </a:bodyPr>
          <a:lstStyle/>
          <a:p>
            <a:pPr marL="342900" lvl="0" indent="-342900">
              <a:lnSpc>
                <a:spcPct val="160000"/>
              </a:lnSpc>
              <a:buFont typeface="Symbol" panose="05050102010706020507" pitchFamily="18" charset="2"/>
              <a:buChar char=""/>
            </a:pPr>
            <a:r>
              <a:rPr lang="en-CA" i="1" u="sng" kern="100" dirty="0">
                <a:ea typeface="Aptos" panose="020B0004020202020204" pitchFamily="34" charset="0"/>
                <a:cs typeface="Times New Roman" panose="02020603050405020304" pitchFamily="18" charset="0"/>
              </a:rPr>
              <a:t>Refugee Work Experience &amp; Language Capabilities:</a:t>
            </a:r>
            <a:r>
              <a:rPr lang="en-CA" kern="100" dirty="0">
                <a:ea typeface="Aptos" panose="020B0004020202020204" pitchFamily="34" charset="0"/>
                <a:cs typeface="Times New Roman" panose="02020603050405020304" pitchFamily="18" charset="0"/>
              </a:rPr>
              <a:t> Selected candidates must have the relevant skills &amp; experience in the field of work. They need to meet English language requirements.</a:t>
            </a:r>
            <a:endParaRPr lang="en-CA" sz="2800" i="1" u="sng" kern="100" dirty="0">
              <a:effectLst/>
              <a:ea typeface="Aptos" panose="020B0004020202020204" pitchFamily="34" charset="0"/>
              <a:cs typeface="Times New Roman" panose="02020603050405020304" pitchFamily="18" charset="0"/>
            </a:endParaRPr>
          </a:p>
          <a:p>
            <a:pPr marL="342900" lvl="0" indent="-342900">
              <a:lnSpc>
                <a:spcPct val="160000"/>
              </a:lnSpc>
              <a:buFont typeface="Symbol" panose="05050102010706020507" pitchFamily="18" charset="2"/>
              <a:buChar char=""/>
            </a:pPr>
            <a:r>
              <a:rPr lang="en-CA" sz="2800" i="1" u="sng" kern="100" dirty="0">
                <a:effectLst/>
                <a:ea typeface="Aptos" panose="020B0004020202020204" pitchFamily="34" charset="0"/>
                <a:cs typeface="Times New Roman" panose="02020603050405020304" pitchFamily="18" charset="0"/>
              </a:rPr>
              <a:t>Status:</a:t>
            </a:r>
            <a:r>
              <a:rPr lang="en-CA" sz="2800" kern="100" dirty="0">
                <a:effectLst/>
                <a:ea typeface="Aptos" panose="020B0004020202020204" pitchFamily="34" charset="0"/>
                <a:cs typeface="Times New Roman" panose="02020603050405020304" pitchFamily="18" charset="0"/>
              </a:rPr>
              <a:t>  </a:t>
            </a:r>
            <a:r>
              <a:rPr lang="en-CA" kern="100" dirty="0">
                <a:ea typeface="Aptos" panose="020B0004020202020204" pitchFamily="34" charset="0"/>
                <a:cs typeface="Times New Roman" panose="02020603050405020304" pitchFamily="18" charset="0"/>
              </a:rPr>
              <a:t>Approved refugees, along with their immediate family* arrive in Canada as Permanent Residents</a:t>
            </a:r>
            <a:r>
              <a:rPr lang="en-CA" sz="2800" kern="100" dirty="0">
                <a:effectLst/>
                <a:ea typeface="Aptos" panose="020B0004020202020204" pitchFamily="34" charset="0"/>
                <a:cs typeface="Times New Roman" panose="02020603050405020304" pitchFamily="18" charset="0"/>
              </a:rPr>
              <a:t>.</a:t>
            </a:r>
          </a:p>
          <a:p>
            <a:pPr marL="342900" lvl="0" indent="-342900">
              <a:lnSpc>
                <a:spcPct val="160000"/>
              </a:lnSpc>
              <a:buFont typeface="Symbol" panose="05050102010706020507" pitchFamily="18" charset="2"/>
              <a:buChar char=""/>
            </a:pPr>
            <a:r>
              <a:rPr lang="en-CA" i="1" u="sng" kern="100" dirty="0">
                <a:ea typeface="Aptos" panose="020B0004020202020204" pitchFamily="34" charset="0"/>
                <a:cs typeface="Times New Roman" panose="02020603050405020304" pitchFamily="18" charset="0"/>
              </a:rPr>
              <a:t>National Occupation Classification (NOC):</a:t>
            </a:r>
            <a:r>
              <a:rPr lang="en-CA" kern="100" dirty="0">
                <a:ea typeface="Aptos" panose="020B0004020202020204" pitchFamily="34" charset="0"/>
                <a:cs typeface="Times New Roman" panose="02020603050405020304" pitchFamily="18" charset="0"/>
              </a:rPr>
              <a:t>  NOC is used to identify the education, work experience and English language competency that is required by the refugees.</a:t>
            </a:r>
            <a:endParaRPr lang="en-CA" sz="2800" kern="100" dirty="0">
              <a:effectLst/>
              <a:ea typeface="Aptos" panose="020B0004020202020204" pitchFamily="34" charset="0"/>
              <a:cs typeface="Times New Roman" panose="02020603050405020304" pitchFamily="18" charset="0"/>
            </a:endParaRPr>
          </a:p>
          <a:p>
            <a:pPr>
              <a:lnSpc>
                <a:spcPct val="160000"/>
              </a:lnSpc>
            </a:pPr>
            <a:endParaRPr lang="en-CA" dirty="0"/>
          </a:p>
        </p:txBody>
      </p:sp>
      <p:sp>
        <p:nvSpPr>
          <p:cNvPr id="5" name="Slide Number Placeholder 4">
            <a:extLst>
              <a:ext uri="{FF2B5EF4-FFF2-40B4-BE49-F238E27FC236}">
                <a16:creationId xmlns:a16="http://schemas.microsoft.com/office/drawing/2014/main" id="{5E8C832D-353F-FACD-EF70-550D1B3CC406}"/>
              </a:ext>
            </a:extLst>
          </p:cNvPr>
          <p:cNvSpPr>
            <a:spLocks noGrp="1"/>
          </p:cNvSpPr>
          <p:nvPr>
            <p:ph type="sldNum" sz="quarter" idx="12"/>
          </p:nvPr>
        </p:nvSpPr>
        <p:spPr/>
        <p:txBody>
          <a:bodyPr/>
          <a:lstStyle/>
          <a:p>
            <a:fld id="{50318FBC-E0C3-4FC8-BE76-D6BBFE6AD098}" type="slidenum">
              <a:rPr lang="en-CA" smtClean="0"/>
              <a:t>13</a:t>
            </a:fld>
            <a:endParaRPr lang="en-CA"/>
          </a:p>
        </p:txBody>
      </p:sp>
      <p:sp>
        <p:nvSpPr>
          <p:cNvPr id="4" name="TextBox 3">
            <a:extLst>
              <a:ext uri="{FF2B5EF4-FFF2-40B4-BE49-F238E27FC236}">
                <a16:creationId xmlns:a16="http://schemas.microsoft.com/office/drawing/2014/main" id="{1FF5C5C9-595F-F262-BE7C-1E8C379BAEB2}"/>
              </a:ext>
            </a:extLst>
          </p:cNvPr>
          <p:cNvSpPr txBox="1"/>
          <p:nvPr/>
        </p:nvSpPr>
        <p:spPr>
          <a:xfrm>
            <a:off x="838200" y="5530835"/>
            <a:ext cx="9646808" cy="369332"/>
          </a:xfrm>
          <a:prstGeom prst="rect">
            <a:avLst/>
          </a:prstGeom>
          <a:noFill/>
        </p:spPr>
        <p:txBody>
          <a:bodyPr wrap="none" rtlCol="0">
            <a:spAutoFit/>
          </a:bodyPr>
          <a:lstStyle/>
          <a:p>
            <a:r>
              <a:rPr lang="en-US" dirty="0"/>
              <a:t>* Immigration Canada defines a family as father, mother and dependent children under the age of 22</a:t>
            </a:r>
          </a:p>
        </p:txBody>
      </p:sp>
    </p:spTree>
    <p:extLst>
      <p:ext uri="{BB962C8B-B14F-4D97-AF65-F5344CB8AC3E}">
        <p14:creationId xmlns:p14="http://schemas.microsoft.com/office/powerpoint/2010/main" val="1560028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B7DBA-B5D9-9110-A67D-B9FF882FC16E}"/>
              </a:ext>
            </a:extLst>
          </p:cNvPr>
          <p:cNvSpPr>
            <a:spLocks noGrp="1"/>
          </p:cNvSpPr>
          <p:nvPr>
            <p:ph type="title"/>
          </p:nvPr>
        </p:nvSpPr>
        <p:spPr/>
        <p:txBody>
          <a:bodyPr/>
          <a:lstStyle/>
          <a:p>
            <a:r>
              <a:rPr lang="en-US" dirty="0"/>
              <a:t>National Occupation Classification (NOC)  Teers</a:t>
            </a:r>
          </a:p>
        </p:txBody>
      </p:sp>
      <p:sp>
        <p:nvSpPr>
          <p:cNvPr id="5" name="Slide Number Placeholder 4">
            <a:extLst>
              <a:ext uri="{FF2B5EF4-FFF2-40B4-BE49-F238E27FC236}">
                <a16:creationId xmlns:a16="http://schemas.microsoft.com/office/drawing/2014/main" id="{4BAA813C-E5D4-2A83-8A00-D1FEF94B2368}"/>
              </a:ext>
            </a:extLst>
          </p:cNvPr>
          <p:cNvSpPr>
            <a:spLocks noGrp="1"/>
          </p:cNvSpPr>
          <p:nvPr>
            <p:ph type="sldNum" sz="quarter" idx="12"/>
          </p:nvPr>
        </p:nvSpPr>
        <p:spPr/>
        <p:txBody>
          <a:bodyPr/>
          <a:lstStyle/>
          <a:p>
            <a:fld id="{50318FBC-E0C3-4FC8-BE76-D6BBFE6AD098}" type="slidenum">
              <a:rPr lang="en-CA" smtClean="0"/>
              <a:t>14</a:t>
            </a:fld>
            <a:endParaRPr lang="en-CA"/>
          </a:p>
        </p:txBody>
      </p:sp>
      <p:graphicFrame>
        <p:nvGraphicFramePr>
          <p:cNvPr id="6" name="Table 5">
            <a:extLst>
              <a:ext uri="{FF2B5EF4-FFF2-40B4-BE49-F238E27FC236}">
                <a16:creationId xmlns:a16="http://schemas.microsoft.com/office/drawing/2014/main" id="{EB5E3346-A679-D1AA-E5CE-1F21A3517181}"/>
              </a:ext>
            </a:extLst>
          </p:cNvPr>
          <p:cNvGraphicFramePr>
            <a:graphicFrameLocks noGrp="1"/>
          </p:cNvGraphicFramePr>
          <p:nvPr>
            <p:extLst>
              <p:ext uri="{D42A27DB-BD31-4B8C-83A1-F6EECF244321}">
                <p14:modId xmlns:p14="http://schemas.microsoft.com/office/powerpoint/2010/main" val="2166890138"/>
              </p:ext>
            </p:extLst>
          </p:nvPr>
        </p:nvGraphicFramePr>
        <p:xfrm>
          <a:off x="838200" y="1545997"/>
          <a:ext cx="10690781" cy="4530159"/>
        </p:xfrm>
        <a:graphic>
          <a:graphicData uri="http://schemas.openxmlformats.org/drawingml/2006/table">
            <a:tbl>
              <a:tblPr/>
              <a:tblGrid>
                <a:gridCol w="820918">
                  <a:extLst>
                    <a:ext uri="{9D8B030D-6E8A-4147-A177-3AD203B41FA5}">
                      <a16:colId xmlns:a16="http://schemas.microsoft.com/office/drawing/2014/main" val="1051109499"/>
                    </a:ext>
                  </a:extLst>
                </a:gridCol>
                <a:gridCol w="2469822">
                  <a:extLst>
                    <a:ext uri="{9D8B030D-6E8A-4147-A177-3AD203B41FA5}">
                      <a16:colId xmlns:a16="http://schemas.microsoft.com/office/drawing/2014/main" val="2475294917"/>
                    </a:ext>
                  </a:extLst>
                </a:gridCol>
                <a:gridCol w="7400041">
                  <a:extLst>
                    <a:ext uri="{9D8B030D-6E8A-4147-A177-3AD203B41FA5}">
                      <a16:colId xmlns:a16="http://schemas.microsoft.com/office/drawing/2014/main" val="1048397231"/>
                    </a:ext>
                  </a:extLst>
                </a:gridCol>
              </a:tblGrid>
              <a:tr h="249487">
                <a:tc>
                  <a:txBody>
                    <a:bodyPr/>
                    <a:lstStyle/>
                    <a:p>
                      <a:pPr algn="l" fontAlgn="b"/>
                      <a:r>
                        <a:rPr lang="en-US" sz="900">
                          <a:effectLst/>
                        </a:rPr>
                        <a:t>TEER</a:t>
                      </a:r>
                    </a:p>
                  </a:txBody>
                  <a:tcPr marL="39419" marR="39419" marT="39419" marB="39419"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00944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b"/>
                      <a:r>
                        <a:rPr lang="en-US" sz="900">
                          <a:effectLst/>
                        </a:rPr>
                        <a:t>Occupation types</a:t>
                      </a:r>
                    </a:p>
                  </a:txBody>
                  <a:tcPr marL="39419" marR="39419" marT="39419" marB="39419"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20954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b"/>
                      <a:r>
                        <a:rPr lang="en-US" sz="900">
                          <a:effectLst/>
                        </a:rPr>
                        <a:t>Examples</a:t>
                      </a:r>
                    </a:p>
                  </a:txBody>
                  <a:tcPr marL="39419" marR="39419" marT="39419" marB="39419"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209A4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886663026"/>
                  </a:ext>
                </a:extLst>
              </a:tr>
              <a:tr h="570254">
                <a:tc>
                  <a:txBody>
                    <a:bodyPr/>
                    <a:lstStyle/>
                    <a:p>
                      <a:pPr fontAlgn="t"/>
                      <a:r>
                        <a:rPr lang="en-US" sz="900">
                          <a:effectLst/>
                        </a:rPr>
                        <a:t>TEER 0</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dirty="0">
                          <a:effectLst/>
                        </a:rPr>
                        <a:t>Management occupations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a:effectLst/>
                        </a:rPr>
                        <a:t>Advertising, marketing and public relations managers</a:t>
                      </a:r>
                      <a:br>
                        <a:rPr lang="en-US" sz="900">
                          <a:effectLst/>
                        </a:rPr>
                      </a:br>
                      <a:r>
                        <a:rPr lang="en-US" sz="900">
                          <a:effectLst/>
                        </a:rPr>
                        <a:t>Financial managers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4085035467"/>
                  </a:ext>
                </a:extLst>
              </a:tr>
              <a:tr h="409871">
                <a:tc>
                  <a:txBody>
                    <a:bodyPr/>
                    <a:lstStyle/>
                    <a:p>
                      <a:pPr fontAlgn="t"/>
                      <a:r>
                        <a:rPr lang="en-US" sz="900">
                          <a:effectLst/>
                        </a:rPr>
                        <a:t>TEER 1</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a:effectLst/>
                        </a:rPr>
                        <a:t>Occupations that usually require a university degree</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a:effectLst/>
                        </a:rPr>
                        <a:t>Financial advisors</a:t>
                      </a:r>
                      <a:br>
                        <a:rPr lang="en-US" sz="900">
                          <a:effectLst/>
                        </a:rPr>
                      </a:br>
                      <a:r>
                        <a:rPr lang="en-US" sz="900">
                          <a:effectLst/>
                        </a:rPr>
                        <a:t>Software engineers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95607364"/>
                  </a:ext>
                </a:extLst>
              </a:tr>
              <a:tr h="891023">
                <a:tc>
                  <a:txBody>
                    <a:bodyPr/>
                    <a:lstStyle/>
                    <a:p>
                      <a:pPr fontAlgn="t"/>
                      <a:r>
                        <a:rPr lang="en-US" sz="900">
                          <a:effectLst/>
                        </a:rPr>
                        <a:t>TEER 2</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dirty="0">
                          <a:effectLst/>
                        </a:rPr>
                        <a:t>Occupations that usually require</a:t>
                      </a:r>
                    </a:p>
                    <a:p>
                      <a:pPr fontAlgn="t">
                        <a:buFont typeface="Arial" panose="020B0604020202020204" pitchFamily="34" charset="0"/>
                        <a:buChar char="•"/>
                      </a:pPr>
                      <a:r>
                        <a:rPr lang="en-US" sz="900" dirty="0">
                          <a:effectLst/>
                        </a:rPr>
                        <a:t>a college diploma</a:t>
                      </a:r>
                    </a:p>
                    <a:p>
                      <a:pPr fontAlgn="t">
                        <a:buFont typeface="Arial" panose="020B0604020202020204" pitchFamily="34" charset="0"/>
                        <a:buChar char="•"/>
                      </a:pPr>
                      <a:r>
                        <a:rPr lang="en-US" sz="900" dirty="0">
                          <a:effectLst/>
                        </a:rPr>
                        <a:t>apprenticeship training of 2 or more years, or</a:t>
                      </a:r>
                    </a:p>
                    <a:p>
                      <a:pPr fontAlgn="t">
                        <a:buFont typeface="Arial" panose="020B0604020202020204" pitchFamily="34" charset="0"/>
                        <a:buChar char="•"/>
                      </a:pPr>
                      <a:r>
                        <a:rPr lang="en-US" sz="900" dirty="0">
                          <a:effectLst/>
                        </a:rPr>
                        <a:t>supervisory occupations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dirty="0">
                          <a:effectLst/>
                        </a:rPr>
                        <a:t>Computer network and web technicians</a:t>
                      </a:r>
                      <a:br>
                        <a:rPr lang="en-US" sz="900" dirty="0">
                          <a:effectLst/>
                        </a:rPr>
                      </a:br>
                      <a:r>
                        <a:rPr lang="en-US" sz="900" dirty="0">
                          <a:effectLst/>
                        </a:rPr>
                        <a:t>Medical laboratory technologists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925050132"/>
                  </a:ext>
                </a:extLst>
              </a:tr>
              <a:tr h="1051407">
                <a:tc>
                  <a:txBody>
                    <a:bodyPr/>
                    <a:lstStyle/>
                    <a:p>
                      <a:pPr fontAlgn="t"/>
                      <a:r>
                        <a:rPr lang="en-US" sz="900">
                          <a:effectLst/>
                        </a:rPr>
                        <a:t>TEER 3</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a:effectLst/>
                        </a:rPr>
                        <a:t>Occupations that usually require</a:t>
                      </a:r>
                    </a:p>
                    <a:p>
                      <a:pPr fontAlgn="t">
                        <a:buFont typeface="Arial" panose="020B0604020202020204" pitchFamily="34" charset="0"/>
                        <a:buChar char="•"/>
                      </a:pPr>
                      <a:r>
                        <a:rPr lang="en-US" sz="900">
                          <a:effectLst/>
                        </a:rPr>
                        <a:t>a college diploma</a:t>
                      </a:r>
                    </a:p>
                    <a:p>
                      <a:pPr fontAlgn="t">
                        <a:buFont typeface="Arial" panose="020B0604020202020204" pitchFamily="34" charset="0"/>
                        <a:buChar char="•"/>
                      </a:pPr>
                      <a:r>
                        <a:rPr lang="en-US" sz="900">
                          <a:effectLst/>
                        </a:rPr>
                        <a:t>apprenticeship training of less than 2 years, or</a:t>
                      </a:r>
                    </a:p>
                    <a:p>
                      <a:pPr fontAlgn="t">
                        <a:buFont typeface="Arial" panose="020B0604020202020204" pitchFamily="34" charset="0"/>
                        <a:buChar char="•"/>
                      </a:pPr>
                      <a:r>
                        <a:rPr lang="en-US" sz="900">
                          <a:effectLst/>
                        </a:rPr>
                        <a:t>more than 6 months of on-the-job training</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a:effectLst/>
                        </a:rPr>
                        <a:t>Bakers</a:t>
                      </a:r>
                      <a:br>
                        <a:rPr lang="en-US" sz="900">
                          <a:effectLst/>
                        </a:rPr>
                      </a:br>
                      <a:r>
                        <a:rPr lang="en-US" sz="900">
                          <a:effectLst/>
                        </a:rPr>
                        <a:t>Dental assistants and dental laboratory assistants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473152193"/>
                  </a:ext>
                </a:extLst>
              </a:tr>
              <a:tr h="570254">
                <a:tc>
                  <a:txBody>
                    <a:bodyPr/>
                    <a:lstStyle/>
                    <a:p>
                      <a:pPr fontAlgn="t"/>
                      <a:r>
                        <a:rPr lang="en-US" sz="900">
                          <a:effectLst/>
                        </a:rPr>
                        <a:t>TEER 4</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a:effectLst/>
                        </a:rPr>
                        <a:t>Occupations that usually require</a:t>
                      </a:r>
                    </a:p>
                    <a:p>
                      <a:pPr fontAlgn="t">
                        <a:buFont typeface="Arial" panose="020B0604020202020204" pitchFamily="34" charset="0"/>
                        <a:buChar char="•"/>
                      </a:pPr>
                      <a:r>
                        <a:rPr lang="en-US" sz="900">
                          <a:effectLst/>
                        </a:rPr>
                        <a:t>a high school diploma, or</a:t>
                      </a:r>
                    </a:p>
                    <a:p>
                      <a:pPr fontAlgn="t">
                        <a:buFont typeface="Arial" panose="020B0604020202020204" pitchFamily="34" charset="0"/>
                        <a:buChar char="•"/>
                      </a:pPr>
                      <a:r>
                        <a:rPr lang="en-US" sz="900">
                          <a:effectLst/>
                        </a:rPr>
                        <a:t>several weeks of on-the-job training</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tc>
                  <a:txBody>
                    <a:bodyPr/>
                    <a:lstStyle/>
                    <a:p>
                      <a:pPr fontAlgn="t"/>
                      <a:r>
                        <a:rPr lang="en-US" sz="900" dirty="0">
                          <a:effectLst/>
                        </a:rPr>
                        <a:t>Home child care providers.  Home support workers, caregivers and related occupations.</a:t>
                      </a:r>
                    </a:p>
                    <a:p>
                      <a:pPr fontAlgn="t"/>
                      <a:r>
                        <a:rPr lang="en-US" sz="900" dirty="0">
                          <a:effectLst/>
                        </a:rPr>
                        <a:t>Tailors, dressmakers,…</a:t>
                      </a:r>
                      <a:br>
                        <a:rPr lang="en-US" sz="900" dirty="0">
                          <a:effectLst/>
                        </a:rPr>
                      </a:br>
                      <a:r>
                        <a:rPr lang="en-US" sz="900" dirty="0">
                          <a:effectLst/>
                        </a:rPr>
                        <a:t>Retail salespersons and visual merchandisers. </a:t>
                      </a:r>
                    </a:p>
                    <a:p>
                      <a:pPr fontAlgn="t"/>
                      <a:r>
                        <a:rPr lang="en-US" sz="900" dirty="0">
                          <a:effectLst/>
                        </a:rPr>
                        <a:t>Security guards &amp; related security service occupations</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1049291495"/>
                  </a:ext>
                </a:extLst>
              </a:tr>
              <a:tr h="730639">
                <a:tc>
                  <a:txBody>
                    <a:bodyPr/>
                    <a:lstStyle/>
                    <a:p>
                      <a:pPr fontAlgn="t"/>
                      <a:r>
                        <a:rPr lang="en-US" sz="900">
                          <a:effectLst/>
                        </a:rPr>
                        <a:t>TEER 5</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a:effectLst/>
                        </a:rPr>
                        <a:t>Occupations that usually need short-term work demonstration and no formal education</a:t>
                      </a: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sz="900" dirty="0">
                          <a:effectLst/>
                        </a:rPr>
                        <a:t>Landscaping and grounds maintenance </a:t>
                      </a:r>
                      <a:r>
                        <a:rPr lang="en-US" sz="900" dirty="0" err="1">
                          <a:effectLst/>
                        </a:rPr>
                        <a:t>labourers</a:t>
                      </a:r>
                      <a:r>
                        <a:rPr lang="en-US" sz="900" dirty="0">
                          <a:effectLst/>
                        </a:rPr>
                        <a:t>. Light &amp; heavy-duty cleaners.  General </a:t>
                      </a:r>
                      <a:r>
                        <a:rPr lang="en-US" sz="900" dirty="0" err="1">
                          <a:effectLst/>
                        </a:rPr>
                        <a:t>labourers</a:t>
                      </a:r>
                      <a:r>
                        <a:rPr lang="en-US" sz="900" dirty="0">
                          <a:effectLst/>
                        </a:rPr>
                        <a:t> across a number of industries</a:t>
                      </a:r>
                    </a:p>
                    <a:p>
                      <a:pPr fontAlgn="t"/>
                      <a:r>
                        <a:rPr lang="en-US" sz="900" dirty="0">
                          <a:effectLst/>
                        </a:rPr>
                        <a:t>Delivery service drivers and door-to-door distributors</a:t>
                      </a:r>
                    </a:p>
                    <a:p>
                      <a:pPr fontAlgn="t"/>
                      <a:r>
                        <a:rPr lang="en-US" sz="900" dirty="0">
                          <a:effectLst/>
                        </a:rPr>
                        <a:t>Store shelf stockers, clerks and order fillers.  Food counter attendants, kitchen helpers, servers</a:t>
                      </a:r>
                    </a:p>
                    <a:p>
                      <a:pPr fontAlgn="t"/>
                      <a:r>
                        <a:rPr lang="en-US" sz="900" dirty="0">
                          <a:effectLst/>
                        </a:rPr>
                        <a:t>Construction trades helpers and </a:t>
                      </a:r>
                      <a:r>
                        <a:rPr lang="en-US" sz="900" dirty="0" err="1">
                          <a:effectLst/>
                        </a:rPr>
                        <a:t>labourers</a:t>
                      </a:r>
                      <a:r>
                        <a:rPr lang="en-US" sz="900" dirty="0">
                          <a:effectLst/>
                        </a:rPr>
                        <a:t>.  Other trades helpers and </a:t>
                      </a:r>
                      <a:r>
                        <a:rPr lang="en-US" sz="900" dirty="0" err="1">
                          <a:effectLst/>
                        </a:rPr>
                        <a:t>labourers</a:t>
                      </a:r>
                      <a:endParaRPr lang="en-US" sz="900" dirty="0">
                        <a:effectLst/>
                      </a:endParaRPr>
                    </a:p>
                  </a:txBody>
                  <a:tcPr marL="39419" marR="39419" marT="39419" marB="3941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926155046"/>
                  </a:ext>
                </a:extLst>
              </a:tr>
            </a:tbl>
          </a:graphicData>
        </a:graphic>
      </p:graphicFrame>
    </p:spTree>
    <p:extLst>
      <p:ext uri="{BB962C8B-B14F-4D97-AF65-F5344CB8AC3E}">
        <p14:creationId xmlns:p14="http://schemas.microsoft.com/office/powerpoint/2010/main" val="363584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AECEC-BB14-0B71-63DC-BB3566AACAC8}"/>
              </a:ext>
            </a:extLst>
          </p:cNvPr>
          <p:cNvSpPr>
            <a:spLocks noGrp="1"/>
          </p:cNvSpPr>
          <p:nvPr>
            <p:ph type="title"/>
          </p:nvPr>
        </p:nvSpPr>
        <p:spPr>
          <a:xfrm>
            <a:off x="355600" y="365125"/>
            <a:ext cx="11290300" cy="1325563"/>
          </a:xfrm>
        </p:spPr>
        <p:txBody>
          <a:bodyPr>
            <a:normAutofit/>
          </a:bodyPr>
          <a:lstStyle/>
          <a:p>
            <a:r>
              <a:rPr lang="en-US" sz="4000" dirty="0"/>
              <a:t>EMPP is divided into Regional &amp; Federal Streams</a:t>
            </a:r>
          </a:p>
        </p:txBody>
      </p:sp>
      <p:sp>
        <p:nvSpPr>
          <p:cNvPr id="3" name="Content Placeholder 2">
            <a:extLst>
              <a:ext uri="{FF2B5EF4-FFF2-40B4-BE49-F238E27FC236}">
                <a16:creationId xmlns:a16="http://schemas.microsoft.com/office/drawing/2014/main" id="{844F844D-1894-61FB-E6B8-DD7AB7178CD5}"/>
              </a:ext>
            </a:extLst>
          </p:cNvPr>
          <p:cNvSpPr>
            <a:spLocks noGrp="1"/>
          </p:cNvSpPr>
          <p:nvPr>
            <p:ph idx="1"/>
          </p:nvPr>
        </p:nvSpPr>
        <p:spPr>
          <a:xfrm>
            <a:off x="546100" y="1549400"/>
            <a:ext cx="10998200" cy="4483100"/>
          </a:xfrm>
        </p:spPr>
        <p:txBody>
          <a:bodyPr>
            <a:normAutofit/>
          </a:bodyPr>
          <a:lstStyle/>
          <a:p>
            <a:pPr marL="0" marR="0" lvl="0" indent="0">
              <a:lnSpc>
                <a:spcPct val="115000"/>
              </a:lnSpc>
              <a:spcBef>
                <a:spcPts val="0"/>
              </a:spcBef>
              <a:spcAft>
                <a:spcPts val="0"/>
              </a:spcAft>
              <a:buNone/>
            </a:pPr>
            <a:r>
              <a:rPr lang="en-CA" sz="1800" b="1" kern="100" dirty="0">
                <a:effectLst/>
                <a:ea typeface="Aptos" panose="020B0004020202020204" pitchFamily="34" charset="0"/>
                <a:cs typeface="Times New Roman" panose="02020603050405020304" pitchFamily="18" charset="0"/>
              </a:rPr>
              <a:t>The Regional EMPP</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Through one of following 3 selected economic programs.</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2"/>
              </a:rPr>
              <a:t>Atlantic Immigration Program</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3"/>
              </a:rPr>
              <a:t>Provincial Nominee Program</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4"/>
              </a:rPr>
              <a:t>Rural and Northern Immigration Program (RNIP)</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To be eligible for one of the above programs, </a:t>
            </a:r>
            <a:r>
              <a:rPr lang="en-CA" sz="1800" kern="100" dirty="0">
                <a:ea typeface="Aptos" panose="020B0004020202020204" pitchFamily="34" charset="0"/>
                <a:cs typeface="Times New Roman" panose="02020603050405020304" pitchFamily="18" charset="0"/>
              </a:rPr>
              <a:t>the TP must first </a:t>
            </a:r>
            <a:r>
              <a:rPr lang="en-CA" sz="1800" kern="100" dirty="0">
                <a:effectLst/>
                <a:ea typeface="Aptos" panose="020B0004020202020204" pitchFamily="34" charset="0"/>
                <a:cs typeface="Times New Roman" panose="02020603050405020304" pitchFamily="18" charset="0"/>
              </a:rPr>
              <a:t>apply to a province, territory or RNIP community (depending on which program is chosen) </a:t>
            </a:r>
          </a:p>
          <a:p>
            <a:pPr marL="457200" marR="0" lvl="1" indent="0">
              <a:lnSpc>
                <a:spcPct val="115000"/>
              </a:lnSpc>
              <a:spcBef>
                <a:spcPts val="0"/>
              </a:spcBef>
              <a:spcAft>
                <a:spcPts val="0"/>
              </a:spcAft>
              <a:buNone/>
            </a:pPr>
            <a:endParaRPr lang="en-CA"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en-CA" sz="1800" b="1" kern="100" dirty="0">
                <a:effectLst/>
                <a:ea typeface="Aptos" panose="020B0004020202020204" pitchFamily="34" charset="0"/>
                <a:cs typeface="Times New Roman" panose="02020603050405020304" pitchFamily="18" charset="0"/>
              </a:rPr>
              <a:t>The Federal EMPP: </a:t>
            </a:r>
            <a:r>
              <a:rPr lang="en-CA" sz="1800" kern="100" dirty="0">
                <a:ea typeface="Aptos" panose="020B0004020202020204" pitchFamily="34" charset="0"/>
                <a:cs typeface="Times New Roman" panose="02020603050405020304" pitchFamily="18" charset="0"/>
              </a:rPr>
              <a:t>The federal EMPP includes a </a:t>
            </a:r>
            <a:r>
              <a:rPr lang="en-CA" sz="1800" u="sng" kern="100" dirty="0">
                <a:ea typeface="Aptos" panose="020B0004020202020204" pitchFamily="34" charset="0"/>
                <a:cs typeface="Times New Roman" panose="02020603050405020304" pitchFamily="18" charset="0"/>
              </a:rPr>
              <a:t>Job Offer</a:t>
            </a:r>
            <a:r>
              <a:rPr lang="en-CA" sz="1800" kern="100" dirty="0">
                <a:ea typeface="Aptos" panose="020B0004020202020204" pitchFamily="34" charset="0"/>
                <a:cs typeface="Times New Roman" panose="02020603050405020304" pitchFamily="18" charset="0"/>
              </a:rPr>
              <a:t> and </a:t>
            </a:r>
            <a:r>
              <a:rPr lang="en-CA" sz="1800" u="sng" kern="100" dirty="0">
                <a:ea typeface="Aptos" panose="020B0004020202020204" pitchFamily="34" charset="0"/>
                <a:cs typeface="Times New Roman" panose="02020603050405020304" pitchFamily="18" charset="0"/>
              </a:rPr>
              <a:t>No Job Offer</a:t>
            </a:r>
            <a:r>
              <a:rPr lang="en-CA" sz="1800" kern="100" dirty="0">
                <a:ea typeface="Aptos" panose="020B0004020202020204" pitchFamily="34" charset="0"/>
                <a:cs typeface="Times New Roman" panose="02020603050405020304" pitchFamily="18" charset="0"/>
              </a:rPr>
              <a:t> stream. </a:t>
            </a:r>
            <a:endParaRPr lang="en-US" sz="1800" kern="100" dirty="0">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No Job Offer Stream:  Applicant applies directly to IRCC.</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Applicants need to meet the work experience, education, and language requirements.</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Job Offer Stream Requirements</a:t>
            </a:r>
            <a:r>
              <a:rPr lang="en-US" sz="1800" kern="100" dirty="0">
                <a:effectLst/>
                <a:ea typeface="Aptos" panose="020B0004020202020204" pitchFamily="34" charset="0"/>
                <a:cs typeface="Times New Roman" panose="02020603050405020304" pitchFamily="18" charset="0"/>
              </a:rPr>
              <a:t>:  </a:t>
            </a:r>
            <a:r>
              <a:rPr lang="en-US" sz="1800" kern="100" dirty="0">
                <a:ea typeface="Aptos" panose="020B0004020202020204" pitchFamily="34" charset="0"/>
                <a:cs typeface="Times New Roman" panose="02020603050405020304" pitchFamily="18" charset="0"/>
              </a:rPr>
              <a:t>Applicants must </a:t>
            </a:r>
            <a:r>
              <a:rPr lang="en-CA" sz="1800" kern="100" dirty="0">
                <a:effectLst/>
                <a:ea typeface="Aptos" panose="020B0004020202020204" pitchFamily="34" charset="0"/>
                <a:cs typeface="Times New Roman" panose="02020603050405020304" pitchFamily="18" charset="0"/>
              </a:rPr>
              <a:t>have a job offer that is; full time (at least 30 hours/week) and non-seasonal from a Canadian employer for a job listed in TEER Categories 0, 1, 2, 3, 4 or 5 of the National Occupation Classification</a:t>
            </a:r>
            <a:endParaRPr lang="en-US" sz="1800" kern="100" dirty="0">
              <a:effectLst/>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248DC0E-ECF7-096A-1C8D-517323AD424C}"/>
              </a:ext>
            </a:extLst>
          </p:cNvPr>
          <p:cNvSpPr>
            <a:spLocks noGrp="1"/>
          </p:cNvSpPr>
          <p:nvPr>
            <p:ph type="sldNum" sz="quarter" idx="12"/>
          </p:nvPr>
        </p:nvSpPr>
        <p:spPr/>
        <p:txBody>
          <a:bodyPr/>
          <a:lstStyle/>
          <a:p>
            <a:fld id="{50318FBC-E0C3-4FC8-BE76-D6BBFE6AD098}" type="slidenum">
              <a:rPr lang="en-CA" smtClean="0"/>
              <a:t>15</a:t>
            </a:fld>
            <a:endParaRPr lang="en-CA"/>
          </a:p>
        </p:txBody>
      </p:sp>
    </p:spTree>
    <p:extLst>
      <p:ext uri="{BB962C8B-B14F-4D97-AF65-F5344CB8AC3E}">
        <p14:creationId xmlns:p14="http://schemas.microsoft.com/office/powerpoint/2010/main" val="3653381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6D03-A857-43CE-E6F0-AC3DFFE4616B}"/>
              </a:ext>
            </a:extLst>
          </p:cNvPr>
          <p:cNvSpPr>
            <a:spLocks noGrp="1"/>
          </p:cNvSpPr>
          <p:nvPr>
            <p:ph type="title"/>
          </p:nvPr>
        </p:nvSpPr>
        <p:spPr/>
        <p:txBody>
          <a:bodyPr/>
          <a:lstStyle/>
          <a:p>
            <a:r>
              <a:rPr lang="en-CA" dirty="0"/>
              <a:t>Meeting Agenda</a:t>
            </a:r>
          </a:p>
        </p:txBody>
      </p:sp>
      <p:sp>
        <p:nvSpPr>
          <p:cNvPr id="3" name="Content Placeholder 2">
            <a:extLst>
              <a:ext uri="{FF2B5EF4-FFF2-40B4-BE49-F238E27FC236}">
                <a16:creationId xmlns:a16="http://schemas.microsoft.com/office/drawing/2014/main" id="{78AA8F5B-1FB9-6803-F0A1-6F69979F8504}"/>
              </a:ext>
            </a:extLst>
          </p:cNvPr>
          <p:cNvSpPr>
            <a:spLocks noGrp="1"/>
          </p:cNvSpPr>
          <p:nvPr>
            <p:ph idx="1"/>
          </p:nvPr>
        </p:nvSpPr>
        <p:spPr/>
        <p:txBody>
          <a:bodyPr>
            <a:normAutofit fontScale="92500" lnSpcReduction="20000"/>
          </a:bodyPr>
          <a:lstStyle/>
          <a:p>
            <a:r>
              <a:rPr lang="en-CA" dirty="0"/>
              <a:t>About EMPP</a:t>
            </a:r>
          </a:p>
          <a:p>
            <a:r>
              <a:rPr lang="en-CA" dirty="0"/>
              <a:t>Trusted Partner’s Role</a:t>
            </a:r>
          </a:p>
          <a:p>
            <a:r>
              <a:rPr lang="en-CA" dirty="0"/>
              <a:t>Referral Partner Responsibilities</a:t>
            </a:r>
          </a:p>
          <a:p>
            <a:r>
              <a:rPr lang="en-CA" dirty="0"/>
              <a:t>Eligibility Criteria</a:t>
            </a:r>
          </a:p>
          <a:p>
            <a:pPr lvl="1"/>
            <a:r>
              <a:rPr lang="en-CA" dirty="0"/>
              <a:t>Refugee Definition</a:t>
            </a:r>
          </a:p>
          <a:p>
            <a:pPr lvl="1"/>
            <a:r>
              <a:rPr lang="en-CA" dirty="0"/>
              <a:t>Durable Solution</a:t>
            </a:r>
          </a:p>
          <a:p>
            <a:r>
              <a:rPr lang="en-CA" dirty="0"/>
              <a:t>EMPP Process Steps</a:t>
            </a:r>
          </a:p>
          <a:p>
            <a:r>
              <a:rPr lang="en-CA" dirty="0"/>
              <a:t>ORAT Responsibilities as a Trusted Partner</a:t>
            </a:r>
          </a:p>
          <a:p>
            <a:r>
              <a:rPr lang="en-CA" dirty="0"/>
              <a:t>Appendix</a:t>
            </a:r>
          </a:p>
          <a:p>
            <a:r>
              <a:rPr lang="en-CA" dirty="0"/>
              <a:t>FAQs</a:t>
            </a:r>
          </a:p>
        </p:txBody>
      </p:sp>
      <p:sp>
        <p:nvSpPr>
          <p:cNvPr id="5" name="Slide Number Placeholder 4">
            <a:extLst>
              <a:ext uri="{FF2B5EF4-FFF2-40B4-BE49-F238E27FC236}">
                <a16:creationId xmlns:a16="http://schemas.microsoft.com/office/drawing/2014/main" id="{7C9C22D4-7C50-4B1D-14B4-F232B1CA0F08}"/>
              </a:ext>
            </a:extLst>
          </p:cNvPr>
          <p:cNvSpPr>
            <a:spLocks noGrp="1"/>
          </p:cNvSpPr>
          <p:nvPr>
            <p:ph type="sldNum" sz="quarter" idx="12"/>
          </p:nvPr>
        </p:nvSpPr>
        <p:spPr/>
        <p:txBody>
          <a:bodyPr/>
          <a:lstStyle/>
          <a:p>
            <a:fld id="{50318FBC-E0C3-4FC8-BE76-D6BBFE6AD098}" type="slidenum">
              <a:rPr lang="en-CA" smtClean="0"/>
              <a:t>2</a:t>
            </a:fld>
            <a:endParaRPr lang="en-CA" dirty="0"/>
          </a:p>
        </p:txBody>
      </p:sp>
    </p:spTree>
    <p:extLst>
      <p:ext uri="{BB962C8B-B14F-4D97-AF65-F5344CB8AC3E}">
        <p14:creationId xmlns:p14="http://schemas.microsoft.com/office/powerpoint/2010/main" val="184439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097-6490-6099-7421-A6E9C74E2CF7}"/>
              </a:ext>
            </a:extLst>
          </p:cNvPr>
          <p:cNvSpPr>
            <a:spLocks noGrp="1"/>
          </p:cNvSpPr>
          <p:nvPr>
            <p:ph type="title"/>
          </p:nvPr>
        </p:nvSpPr>
        <p:spPr/>
        <p:txBody>
          <a:bodyPr/>
          <a:lstStyle/>
          <a:p>
            <a:r>
              <a:rPr lang="en-CA" dirty="0"/>
              <a:t>About EMPP</a:t>
            </a:r>
          </a:p>
        </p:txBody>
      </p:sp>
      <p:sp>
        <p:nvSpPr>
          <p:cNvPr id="3" name="Content Placeholder 2">
            <a:extLst>
              <a:ext uri="{FF2B5EF4-FFF2-40B4-BE49-F238E27FC236}">
                <a16:creationId xmlns:a16="http://schemas.microsoft.com/office/drawing/2014/main" id="{201968E7-9745-15EE-2104-D8FDEB6A77C2}"/>
              </a:ext>
            </a:extLst>
          </p:cNvPr>
          <p:cNvSpPr>
            <a:spLocks noGrp="1"/>
          </p:cNvSpPr>
          <p:nvPr>
            <p:ph idx="1"/>
          </p:nvPr>
        </p:nvSpPr>
        <p:spPr/>
        <p:txBody>
          <a:bodyPr>
            <a:normAutofit fontScale="92500" lnSpcReduction="20000"/>
          </a:bodyPr>
          <a:lstStyle/>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The Economic Mobility Pathways Pilot (EMPP) is a program that combines refugee resettlement and economic immigration. </a:t>
            </a:r>
          </a:p>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It helps refugees </a:t>
            </a:r>
            <a:r>
              <a:rPr lang="en-CA" kern="100" dirty="0">
                <a:ea typeface="Aptos" panose="020B0004020202020204" pitchFamily="34" charset="0"/>
                <a:cs typeface="Times New Roman" panose="02020603050405020304" pitchFamily="18" charset="0"/>
              </a:rPr>
              <a:t>who have in-demand skills, and a certain level of English language comprehension </a:t>
            </a:r>
            <a:r>
              <a:rPr lang="en-CA" sz="2800" kern="100" dirty="0">
                <a:effectLst/>
                <a:ea typeface="Aptos" panose="020B0004020202020204" pitchFamily="34" charset="0"/>
                <a:cs typeface="Times New Roman" panose="02020603050405020304" pitchFamily="18" charset="0"/>
              </a:rPr>
              <a:t>immigrate to Canada. </a:t>
            </a:r>
          </a:p>
          <a:p>
            <a:pPr marL="342900" lvl="0" indent="-342900">
              <a:lnSpc>
                <a:spcPct val="115000"/>
              </a:lnSpc>
              <a:spcAft>
                <a:spcPts val="800"/>
              </a:spcAft>
              <a:buFont typeface="Symbol" panose="05050102010706020507" pitchFamily="18" charset="2"/>
              <a:buChar char=""/>
            </a:pPr>
            <a:r>
              <a:rPr lang="en-CA" kern="100" dirty="0">
                <a:ea typeface="Aptos" panose="020B0004020202020204" pitchFamily="34" charset="0"/>
                <a:cs typeface="Times New Roman" panose="02020603050405020304" pitchFamily="18" charset="0"/>
              </a:rPr>
              <a:t>EMPP</a:t>
            </a:r>
            <a:r>
              <a:rPr lang="en-CA" sz="2800" kern="100" dirty="0">
                <a:effectLst/>
                <a:ea typeface="Aptos" panose="020B0004020202020204" pitchFamily="34" charset="0"/>
                <a:cs typeface="Times New Roman" panose="02020603050405020304" pitchFamily="18" charset="0"/>
              </a:rPr>
              <a:t> gives employers access to a new pool of qualified candidates to fill job openings.</a:t>
            </a:r>
          </a:p>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EMPP relies on Trusted Partners to connect employers with eligible refugees. </a:t>
            </a:r>
          </a:p>
          <a:p>
            <a:endParaRPr lang="en-CA" dirty="0"/>
          </a:p>
        </p:txBody>
      </p:sp>
      <p:sp>
        <p:nvSpPr>
          <p:cNvPr id="5" name="Slide Number Placeholder 4">
            <a:extLst>
              <a:ext uri="{FF2B5EF4-FFF2-40B4-BE49-F238E27FC236}">
                <a16:creationId xmlns:a16="http://schemas.microsoft.com/office/drawing/2014/main" id="{6EFE2DAF-9D3B-07C5-C64A-A32183E8E0B0}"/>
              </a:ext>
            </a:extLst>
          </p:cNvPr>
          <p:cNvSpPr>
            <a:spLocks noGrp="1"/>
          </p:cNvSpPr>
          <p:nvPr>
            <p:ph type="sldNum" sz="quarter" idx="12"/>
          </p:nvPr>
        </p:nvSpPr>
        <p:spPr/>
        <p:txBody>
          <a:bodyPr/>
          <a:lstStyle/>
          <a:p>
            <a:fld id="{50318FBC-E0C3-4FC8-BE76-D6BBFE6AD098}" type="slidenum">
              <a:rPr lang="en-CA" smtClean="0"/>
              <a:t>3</a:t>
            </a:fld>
            <a:endParaRPr lang="en-CA"/>
          </a:p>
        </p:txBody>
      </p:sp>
    </p:spTree>
    <p:extLst>
      <p:ext uri="{BB962C8B-B14F-4D97-AF65-F5344CB8AC3E}">
        <p14:creationId xmlns:p14="http://schemas.microsoft.com/office/powerpoint/2010/main" val="288455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07BD6-0A5F-2FA2-90BA-BD2702380EDB}"/>
              </a:ext>
            </a:extLst>
          </p:cNvPr>
          <p:cNvSpPr>
            <a:spLocks noGrp="1"/>
          </p:cNvSpPr>
          <p:nvPr>
            <p:ph type="title"/>
          </p:nvPr>
        </p:nvSpPr>
        <p:spPr/>
        <p:txBody>
          <a:bodyPr>
            <a:normAutofit fontScale="90000"/>
          </a:bodyPr>
          <a:lstStyle/>
          <a:p>
            <a:r>
              <a:rPr lang="en-CA" sz="3600" dirty="0"/>
              <a:t>Trusted Partner’s play a key coordinate role, relying on Referral Partners to select eligible Refugees</a:t>
            </a:r>
          </a:p>
        </p:txBody>
      </p:sp>
      <p:graphicFrame>
        <p:nvGraphicFramePr>
          <p:cNvPr id="4" name="Content Placeholder 3">
            <a:extLst>
              <a:ext uri="{FF2B5EF4-FFF2-40B4-BE49-F238E27FC236}">
                <a16:creationId xmlns:a16="http://schemas.microsoft.com/office/drawing/2014/main" id="{98419FAA-827D-0509-7B3F-F3B61412629B}"/>
              </a:ext>
            </a:extLst>
          </p:cNvPr>
          <p:cNvGraphicFramePr>
            <a:graphicFrameLocks noGrp="1"/>
          </p:cNvGraphicFramePr>
          <p:nvPr>
            <p:ph idx="1"/>
            <p:extLst>
              <p:ext uri="{D42A27DB-BD31-4B8C-83A1-F6EECF244321}">
                <p14:modId xmlns:p14="http://schemas.microsoft.com/office/powerpoint/2010/main" val="2679969023"/>
              </p:ext>
            </p:extLst>
          </p:nvPr>
        </p:nvGraphicFramePr>
        <p:xfrm>
          <a:off x="621384" y="1470582"/>
          <a:ext cx="4996990" cy="4306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1984FCF7-66C7-DAF1-3360-40280C8854CD}"/>
              </a:ext>
            </a:extLst>
          </p:cNvPr>
          <p:cNvSpPr>
            <a:spLocks noGrp="1"/>
          </p:cNvSpPr>
          <p:nvPr>
            <p:ph type="sldNum" sz="quarter" idx="12"/>
          </p:nvPr>
        </p:nvSpPr>
        <p:spPr/>
        <p:txBody>
          <a:bodyPr/>
          <a:lstStyle/>
          <a:p>
            <a:fld id="{50318FBC-E0C3-4FC8-BE76-D6BBFE6AD098}" type="slidenum">
              <a:rPr lang="en-CA" smtClean="0"/>
              <a:t>4</a:t>
            </a:fld>
            <a:endParaRPr lang="en-CA"/>
          </a:p>
        </p:txBody>
      </p:sp>
      <p:sp>
        <p:nvSpPr>
          <p:cNvPr id="3" name="Content Placeholder 2">
            <a:extLst>
              <a:ext uri="{FF2B5EF4-FFF2-40B4-BE49-F238E27FC236}">
                <a16:creationId xmlns:a16="http://schemas.microsoft.com/office/drawing/2014/main" id="{AB126FD2-FC1C-D53D-8007-DAEFEF0EA67F}"/>
              </a:ext>
            </a:extLst>
          </p:cNvPr>
          <p:cNvSpPr txBox="1">
            <a:spLocks/>
          </p:cNvSpPr>
          <p:nvPr/>
        </p:nvSpPr>
        <p:spPr>
          <a:xfrm>
            <a:off x="8824272" y="1727797"/>
            <a:ext cx="2865748" cy="34663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CA" sz="1400" dirty="0"/>
          </a:p>
          <a:p>
            <a:pPr marL="0" indent="0">
              <a:lnSpc>
                <a:spcPct val="100000"/>
              </a:lnSpc>
              <a:buNone/>
            </a:pPr>
            <a:r>
              <a:rPr lang="en-CA" sz="1400" b="1" dirty="0"/>
              <a:t>Referral Partner Role</a:t>
            </a:r>
          </a:p>
          <a:p>
            <a:pPr>
              <a:lnSpc>
                <a:spcPct val="100000"/>
              </a:lnSpc>
            </a:pPr>
            <a:r>
              <a:rPr lang="en-CA" sz="1400" dirty="0"/>
              <a:t>Build Program Awareness</a:t>
            </a:r>
          </a:p>
          <a:p>
            <a:pPr>
              <a:lnSpc>
                <a:spcPct val="100000"/>
              </a:lnSpc>
            </a:pPr>
            <a:r>
              <a:rPr lang="en-CA" sz="1400" dirty="0"/>
              <a:t>Identifies Eligible Refugees</a:t>
            </a:r>
          </a:p>
          <a:p>
            <a:pPr>
              <a:lnSpc>
                <a:spcPct val="100000"/>
              </a:lnSpc>
            </a:pPr>
            <a:r>
              <a:rPr lang="en-CA" sz="1400" dirty="0"/>
              <a:t>Conducts Preliminary Eligibility Assessment</a:t>
            </a:r>
          </a:p>
          <a:p>
            <a:pPr marL="519113" lvl="1">
              <a:lnSpc>
                <a:spcPct val="100000"/>
              </a:lnSpc>
            </a:pPr>
            <a:r>
              <a:rPr lang="en-CA" sz="1200" dirty="0"/>
              <a:t>Work, Education, English Language, and Program Fit</a:t>
            </a:r>
          </a:p>
          <a:p>
            <a:pPr>
              <a:lnSpc>
                <a:spcPct val="100000"/>
              </a:lnSpc>
            </a:pPr>
            <a:r>
              <a:rPr lang="en-CA" sz="1400" dirty="0"/>
              <a:t>Assists with English Language Testing</a:t>
            </a:r>
          </a:p>
          <a:p>
            <a:pPr>
              <a:lnSpc>
                <a:spcPct val="100000"/>
              </a:lnSpc>
            </a:pPr>
            <a:r>
              <a:rPr lang="en-CA" sz="1400" dirty="0"/>
              <a:t>Assists with CV Creation</a:t>
            </a:r>
          </a:p>
        </p:txBody>
      </p:sp>
      <p:cxnSp>
        <p:nvCxnSpPr>
          <p:cNvPr id="10" name="Connector: Curved 9">
            <a:extLst>
              <a:ext uri="{FF2B5EF4-FFF2-40B4-BE49-F238E27FC236}">
                <a16:creationId xmlns:a16="http://schemas.microsoft.com/office/drawing/2014/main" id="{639660EF-1707-0E2A-1C9B-3436D2C31B13}"/>
              </a:ext>
            </a:extLst>
          </p:cNvPr>
          <p:cNvCxnSpPr/>
          <p:nvPr/>
        </p:nvCxnSpPr>
        <p:spPr>
          <a:xfrm rot="16200000" flipH="1">
            <a:off x="3817855" y="2055042"/>
            <a:ext cx="857839" cy="838985"/>
          </a:xfrm>
          <a:prstGeom prst="curvedConnector3">
            <a:avLst>
              <a:gd name="adj1" fmla="val -824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82F4D7D0-C198-119B-3521-E3327AF4E658}"/>
              </a:ext>
            </a:extLst>
          </p:cNvPr>
          <p:cNvSpPr txBox="1">
            <a:spLocks/>
          </p:cNvSpPr>
          <p:nvPr/>
        </p:nvSpPr>
        <p:spPr>
          <a:xfrm>
            <a:off x="5618374" y="1750912"/>
            <a:ext cx="2865748" cy="38151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CA" sz="1400" dirty="0"/>
          </a:p>
          <a:p>
            <a:pPr marL="0" indent="0">
              <a:lnSpc>
                <a:spcPct val="100000"/>
              </a:lnSpc>
              <a:buNone/>
            </a:pPr>
            <a:r>
              <a:rPr lang="en-CA" sz="1400" b="1" dirty="0"/>
              <a:t>Trusted Partner Role</a:t>
            </a:r>
          </a:p>
          <a:p>
            <a:pPr>
              <a:lnSpc>
                <a:spcPct val="100000"/>
              </a:lnSpc>
            </a:pPr>
            <a:r>
              <a:rPr lang="en-CA" sz="1400" dirty="0"/>
              <a:t>Identifies Employer Demand</a:t>
            </a:r>
          </a:p>
          <a:p>
            <a:pPr>
              <a:lnSpc>
                <a:spcPct val="100000"/>
              </a:lnSpc>
            </a:pPr>
            <a:r>
              <a:rPr lang="en-CA" sz="1400" dirty="0"/>
              <a:t>Engages &amp; Educates Referral Partners  </a:t>
            </a:r>
          </a:p>
          <a:p>
            <a:pPr>
              <a:lnSpc>
                <a:spcPct val="100000"/>
              </a:lnSpc>
            </a:pPr>
            <a:r>
              <a:rPr lang="en-CA" sz="1400" dirty="0"/>
              <a:t>Assessment of Refugee’s Eligibility</a:t>
            </a:r>
          </a:p>
          <a:p>
            <a:pPr>
              <a:lnSpc>
                <a:spcPct val="100000"/>
              </a:lnSpc>
            </a:pPr>
            <a:r>
              <a:rPr lang="en-CA" sz="1400" dirty="0"/>
              <a:t>Connects Employer with Refugee</a:t>
            </a:r>
          </a:p>
          <a:p>
            <a:pPr>
              <a:lnSpc>
                <a:spcPct val="100000"/>
              </a:lnSpc>
            </a:pPr>
            <a:r>
              <a:rPr lang="en-CA" sz="1400" dirty="0"/>
              <a:t>Completes &amp; Submits Application to IRCC </a:t>
            </a:r>
          </a:p>
          <a:p>
            <a:pPr>
              <a:lnSpc>
                <a:spcPct val="100000"/>
              </a:lnSpc>
            </a:pPr>
            <a:r>
              <a:rPr lang="en-CA" sz="1400" dirty="0"/>
              <a:t>Program Oversight</a:t>
            </a:r>
          </a:p>
        </p:txBody>
      </p:sp>
    </p:spTree>
    <p:extLst>
      <p:ext uri="{BB962C8B-B14F-4D97-AF65-F5344CB8AC3E}">
        <p14:creationId xmlns:p14="http://schemas.microsoft.com/office/powerpoint/2010/main" val="219572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84965-2910-3196-D99F-77B04E198667}"/>
              </a:ext>
            </a:extLst>
          </p:cNvPr>
          <p:cNvSpPr>
            <a:spLocks noGrp="1"/>
          </p:cNvSpPr>
          <p:nvPr>
            <p:ph type="title"/>
          </p:nvPr>
        </p:nvSpPr>
        <p:spPr/>
        <p:txBody>
          <a:bodyPr>
            <a:normAutofit/>
          </a:bodyPr>
          <a:lstStyle/>
          <a:p>
            <a:r>
              <a:rPr lang="en-CA" sz="4000" dirty="0"/>
              <a:t>ORAT’s Responsibilities as a Trusted Partner</a:t>
            </a:r>
          </a:p>
        </p:txBody>
      </p:sp>
      <p:sp>
        <p:nvSpPr>
          <p:cNvPr id="3" name="Content Placeholder 2">
            <a:extLst>
              <a:ext uri="{FF2B5EF4-FFF2-40B4-BE49-F238E27FC236}">
                <a16:creationId xmlns:a16="http://schemas.microsoft.com/office/drawing/2014/main" id="{5A91A640-D2CE-AA7A-0AC3-3A844EB96BEF}"/>
              </a:ext>
            </a:extLst>
          </p:cNvPr>
          <p:cNvSpPr>
            <a:spLocks noGrp="1"/>
          </p:cNvSpPr>
          <p:nvPr>
            <p:ph idx="1"/>
          </p:nvPr>
        </p:nvSpPr>
        <p:spPr/>
        <p:txBody>
          <a:bodyPr>
            <a:normAutofit fontScale="92500" lnSpcReduction="20000"/>
          </a:bodyPr>
          <a:lstStyle/>
          <a:p>
            <a:pPr marL="342900" lvl="0" indent="-342900">
              <a:lnSpc>
                <a:spcPct val="115000"/>
              </a:lnSpc>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Identify Employer </a:t>
            </a:r>
            <a:r>
              <a:rPr lang="en-CA" kern="100" dirty="0">
                <a:ea typeface="Aptos" panose="020B0004020202020204" pitchFamily="34" charset="0"/>
                <a:cs typeface="Times New Roman" panose="02020603050405020304" pitchFamily="18" charset="0"/>
              </a:rPr>
              <a:t>N</a:t>
            </a:r>
            <a:r>
              <a:rPr lang="en-CA" sz="2800" kern="100" dirty="0">
                <a:effectLst/>
                <a:ea typeface="Aptos" panose="020B0004020202020204" pitchFamily="34" charset="0"/>
                <a:cs typeface="Times New Roman" panose="02020603050405020304" pitchFamily="18" charset="0"/>
              </a:rPr>
              <a:t>eeds</a:t>
            </a:r>
          </a:p>
          <a:p>
            <a:pPr marL="342900" lvl="0" indent="-342900">
              <a:lnSpc>
                <a:spcPct val="115000"/>
              </a:lnSpc>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Select Eligible </a:t>
            </a:r>
            <a:r>
              <a:rPr lang="en-CA" kern="100" dirty="0">
                <a:ea typeface="Aptos" panose="020B0004020202020204" pitchFamily="34" charset="0"/>
                <a:cs typeface="Times New Roman" panose="02020603050405020304" pitchFamily="18" charset="0"/>
              </a:rPr>
              <a:t>C</a:t>
            </a:r>
            <a:r>
              <a:rPr lang="en-CA" sz="2800" kern="100" dirty="0">
                <a:effectLst/>
                <a:ea typeface="Aptos" panose="020B0004020202020204" pitchFamily="34" charset="0"/>
                <a:cs typeface="Times New Roman" panose="02020603050405020304" pitchFamily="18" charset="0"/>
              </a:rPr>
              <a:t>andidates (CV):  </a:t>
            </a:r>
          </a:p>
          <a:p>
            <a:pPr marL="800100" lvl="1" indent="-342900">
              <a:lnSpc>
                <a:spcPct val="115000"/>
              </a:lnSpc>
              <a:buFont typeface="Symbol" panose="05050102010706020507" pitchFamily="18" charset="2"/>
              <a:buChar char=""/>
            </a:pPr>
            <a:r>
              <a:rPr lang="en-CA" kern="100" dirty="0">
                <a:effectLst/>
                <a:ea typeface="Aptos" panose="020B0004020202020204" pitchFamily="34" charset="0"/>
                <a:cs typeface="Times New Roman" panose="02020603050405020304" pitchFamily="18" charset="0"/>
              </a:rPr>
              <a:t>Refugee &amp; Durable Solution</a:t>
            </a:r>
          </a:p>
          <a:p>
            <a:pPr marL="800100" lvl="1" indent="-342900">
              <a:lnSpc>
                <a:spcPct val="115000"/>
              </a:lnSpc>
              <a:buFont typeface="Symbol" panose="05050102010706020507" pitchFamily="18" charset="2"/>
              <a:buChar char=""/>
            </a:pPr>
            <a:r>
              <a:rPr lang="en-CA" kern="100" dirty="0">
                <a:ea typeface="Aptos" panose="020B0004020202020204" pitchFamily="34" charset="0"/>
                <a:cs typeface="Times New Roman" panose="02020603050405020304" pitchFamily="18" charset="0"/>
              </a:rPr>
              <a:t>In-Demand Skill(s) </a:t>
            </a:r>
          </a:p>
          <a:p>
            <a:pPr marL="800100" lvl="1" indent="-342900">
              <a:lnSpc>
                <a:spcPct val="115000"/>
              </a:lnSpc>
              <a:buFont typeface="Symbol" panose="05050102010706020507" pitchFamily="18" charset="2"/>
              <a:buChar char=""/>
            </a:pPr>
            <a:r>
              <a:rPr lang="en-CA" kern="100" dirty="0">
                <a:ea typeface="Aptos" panose="020B0004020202020204" pitchFamily="34" charset="0"/>
                <a:cs typeface="Times New Roman" panose="02020603050405020304" pitchFamily="18" charset="0"/>
              </a:rPr>
              <a:t>English Language Assessment</a:t>
            </a:r>
            <a:endParaRPr lang="en-CA" kern="100" dirty="0">
              <a:effectLst/>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Completion / Submission of Immigration Forms</a:t>
            </a:r>
          </a:p>
          <a:p>
            <a:pPr marL="342900" lvl="0" indent="-342900">
              <a:lnSpc>
                <a:spcPct val="115000"/>
              </a:lnSpc>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Newcomer Orientation</a:t>
            </a:r>
          </a:p>
          <a:p>
            <a:pPr marL="342900" lvl="0" indent="-342900">
              <a:lnSpc>
                <a:spcPct val="115000"/>
              </a:lnSpc>
              <a:spcAft>
                <a:spcPts val="800"/>
              </a:spcAft>
              <a:buFont typeface="Symbol" panose="05050102010706020507" pitchFamily="18" charset="2"/>
              <a:buChar char=""/>
            </a:pPr>
            <a:r>
              <a:rPr lang="en-CA" kern="100" dirty="0">
                <a:ea typeface="Aptos" panose="020B0004020202020204" pitchFamily="34" charset="0"/>
                <a:cs typeface="Times New Roman" panose="02020603050405020304" pitchFamily="18" charset="0"/>
              </a:rPr>
              <a:t>Facilitate </a:t>
            </a:r>
            <a:r>
              <a:rPr lang="en-CA" sz="2800" kern="100" dirty="0">
                <a:effectLst/>
                <a:ea typeface="Aptos" panose="020B0004020202020204" pitchFamily="34" charset="0"/>
                <a:cs typeface="Times New Roman" panose="02020603050405020304" pitchFamily="18" charset="0"/>
              </a:rPr>
              <a:t>Arrival &amp; Settlem</a:t>
            </a:r>
            <a:r>
              <a:rPr lang="en-CA" kern="100" dirty="0">
                <a:ea typeface="Aptos" panose="020B0004020202020204" pitchFamily="34" charset="0"/>
                <a:cs typeface="Times New Roman" panose="02020603050405020304" pitchFamily="18" charset="0"/>
              </a:rPr>
              <a:t>ent</a:t>
            </a:r>
            <a:r>
              <a:rPr lang="en-CA" sz="2800" kern="100" dirty="0">
                <a:effectLst/>
                <a:ea typeface="Aptos" panose="020B0004020202020204" pitchFamily="34" charset="0"/>
                <a:cs typeface="Times New Roman" panose="02020603050405020304" pitchFamily="18" charset="0"/>
              </a:rPr>
              <a:t> Support</a:t>
            </a:r>
          </a:p>
          <a:p>
            <a:endParaRPr lang="en-CA" dirty="0"/>
          </a:p>
        </p:txBody>
      </p:sp>
      <p:sp>
        <p:nvSpPr>
          <p:cNvPr id="5" name="Slide Number Placeholder 4">
            <a:extLst>
              <a:ext uri="{FF2B5EF4-FFF2-40B4-BE49-F238E27FC236}">
                <a16:creationId xmlns:a16="http://schemas.microsoft.com/office/drawing/2014/main" id="{4DFDC259-D35B-AD79-5FF5-446EA729BE83}"/>
              </a:ext>
            </a:extLst>
          </p:cNvPr>
          <p:cNvSpPr>
            <a:spLocks noGrp="1"/>
          </p:cNvSpPr>
          <p:nvPr>
            <p:ph type="sldNum" sz="quarter" idx="12"/>
          </p:nvPr>
        </p:nvSpPr>
        <p:spPr/>
        <p:txBody>
          <a:bodyPr/>
          <a:lstStyle/>
          <a:p>
            <a:fld id="{50318FBC-E0C3-4FC8-BE76-D6BBFE6AD098}" type="slidenum">
              <a:rPr lang="en-CA" smtClean="0"/>
              <a:t>5</a:t>
            </a:fld>
            <a:endParaRPr lang="en-CA"/>
          </a:p>
        </p:txBody>
      </p:sp>
    </p:spTree>
    <p:extLst>
      <p:ext uri="{BB962C8B-B14F-4D97-AF65-F5344CB8AC3E}">
        <p14:creationId xmlns:p14="http://schemas.microsoft.com/office/powerpoint/2010/main" val="2812870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BB279-2CCB-E2FC-82DF-BD4CE07E7D05}"/>
              </a:ext>
            </a:extLst>
          </p:cNvPr>
          <p:cNvSpPr>
            <a:spLocks noGrp="1"/>
          </p:cNvSpPr>
          <p:nvPr>
            <p:ph type="title"/>
          </p:nvPr>
        </p:nvSpPr>
        <p:spPr/>
        <p:txBody>
          <a:bodyPr/>
          <a:lstStyle/>
          <a:p>
            <a:r>
              <a:rPr lang="en-CA" dirty="0"/>
              <a:t>Referral Partner Responsibilities </a:t>
            </a:r>
          </a:p>
        </p:txBody>
      </p:sp>
      <p:sp>
        <p:nvSpPr>
          <p:cNvPr id="3" name="Content Placeholder 2">
            <a:extLst>
              <a:ext uri="{FF2B5EF4-FFF2-40B4-BE49-F238E27FC236}">
                <a16:creationId xmlns:a16="http://schemas.microsoft.com/office/drawing/2014/main" id="{520A068E-3F9B-8D44-EB4D-E54F84F6BE10}"/>
              </a:ext>
            </a:extLst>
          </p:cNvPr>
          <p:cNvSpPr>
            <a:spLocks noGrp="1"/>
          </p:cNvSpPr>
          <p:nvPr>
            <p:ph sz="half" idx="1"/>
          </p:nvPr>
        </p:nvSpPr>
        <p:spPr>
          <a:xfrm>
            <a:off x="838200" y="1793727"/>
            <a:ext cx="10935878" cy="4230001"/>
          </a:xfrm>
        </p:spPr>
        <p:txBody>
          <a:bodyPr>
            <a:normAutofit fontScale="92500" lnSpcReduction="10000"/>
          </a:bodyPr>
          <a:lstStyle/>
          <a:p>
            <a:pPr marL="0" lvl="0" indent="0">
              <a:lnSpc>
                <a:spcPct val="115000"/>
              </a:lnSpc>
              <a:spcAft>
                <a:spcPts val="800"/>
              </a:spcAft>
              <a:buNone/>
            </a:pPr>
            <a:r>
              <a:rPr lang="en-CA" sz="2800" kern="100" dirty="0">
                <a:effectLst/>
                <a:ea typeface="Aptos" panose="020B0004020202020204" pitchFamily="34" charset="0"/>
                <a:cs typeface="Times New Roman" panose="02020603050405020304" pitchFamily="18" charset="0"/>
              </a:rPr>
              <a:t>Build Program Awareness</a:t>
            </a:r>
          </a:p>
          <a:p>
            <a:pPr marL="0" lvl="0" indent="0">
              <a:lnSpc>
                <a:spcPct val="115000"/>
              </a:lnSpc>
              <a:spcAft>
                <a:spcPts val="800"/>
              </a:spcAft>
              <a:buNone/>
            </a:pPr>
            <a:r>
              <a:rPr lang="en-CA" sz="2800" kern="100" dirty="0">
                <a:effectLst/>
                <a:ea typeface="Aptos" panose="020B0004020202020204" pitchFamily="34" charset="0"/>
                <a:cs typeface="Times New Roman" panose="02020603050405020304" pitchFamily="18" charset="0"/>
              </a:rPr>
              <a:t>Identify / Select Eligible </a:t>
            </a:r>
            <a:r>
              <a:rPr lang="en-CA" kern="100" dirty="0">
                <a:ea typeface="Aptos" panose="020B0004020202020204" pitchFamily="34" charset="0"/>
                <a:cs typeface="Times New Roman" panose="02020603050405020304" pitchFamily="18" charset="0"/>
              </a:rPr>
              <a:t>R</a:t>
            </a:r>
            <a:r>
              <a:rPr lang="en-CA" sz="2800" kern="100" dirty="0">
                <a:effectLst/>
                <a:ea typeface="Aptos" panose="020B0004020202020204" pitchFamily="34" charset="0"/>
                <a:cs typeface="Times New Roman" panose="02020603050405020304" pitchFamily="18" charset="0"/>
              </a:rPr>
              <a:t>efugees </a:t>
            </a:r>
          </a:p>
          <a:p>
            <a:pPr marL="800100" lvl="1" indent="-342900">
              <a:lnSpc>
                <a:spcPct val="115000"/>
              </a:lnSpc>
              <a:spcAft>
                <a:spcPts val="800"/>
              </a:spcAft>
              <a:buFont typeface="Symbol" panose="05050102010706020507" pitchFamily="18" charset="2"/>
              <a:buChar char=""/>
            </a:pPr>
            <a:r>
              <a:rPr lang="en-CA" kern="100" dirty="0">
                <a:ea typeface="Aptos" panose="020B0004020202020204" pitchFamily="34" charset="0"/>
                <a:cs typeface="Times New Roman" panose="02020603050405020304" pitchFamily="18" charset="0"/>
              </a:rPr>
              <a:t>Confirm In-Demand Employment Skills </a:t>
            </a:r>
            <a:r>
              <a:rPr lang="en-CA" kern="100" dirty="0">
                <a:effectLst/>
                <a:ea typeface="Aptos" panose="020B0004020202020204" pitchFamily="34" charset="0"/>
                <a:cs typeface="Times New Roman" panose="02020603050405020304" pitchFamily="18" charset="0"/>
              </a:rPr>
              <a:t>(NOC)</a:t>
            </a:r>
          </a:p>
          <a:p>
            <a:pPr marL="800100" lvl="1" indent="-342900">
              <a:lnSpc>
                <a:spcPct val="115000"/>
              </a:lnSpc>
              <a:spcAft>
                <a:spcPts val="800"/>
              </a:spcAft>
              <a:buFont typeface="Symbol" panose="05050102010706020507" pitchFamily="18" charset="2"/>
              <a:buChar char=""/>
            </a:pPr>
            <a:r>
              <a:rPr lang="en-CA" kern="100" dirty="0">
                <a:ea typeface="Aptos" panose="020B0004020202020204" pitchFamily="34" charset="0"/>
                <a:cs typeface="Times New Roman" panose="02020603050405020304" pitchFamily="18" charset="0"/>
              </a:rPr>
              <a:t>Preliminary Assessment of English Language Skills</a:t>
            </a:r>
            <a:endParaRPr lang="en-CA" kern="100" dirty="0">
              <a:effectLst/>
              <a:ea typeface="Aptos" panose="020B0004020202020204" pitchFamily="34" charset="0"/>
              <a:cs typeface="Times New Roman" panose="02020603050405020304" pitchFamily="18" charset="0"/>
            </a:endParaRPr>
          </a:p>
          <a:p>
            <a:pPr marL="800100" lvl="1" indent="-342900">
              <a:lnSpc>
                <a:spcPct val="115000"/>
              </a:lnSpc>
              <a:spcAft>
                <a:spcPts val="800"/>
              </a:spcAft>
              <a:buFont typeface="Symbol" panose="05050102010706020507" pitchFamily="18" charset="2"/>
              <a:buChar char=""/>
            </a:pPr>
            <a:r>
              <a:rPr lang="en-CA" kern="100" dirty="0">
                <a:effectLst/>
                <a:ea typeface="Aptos" panose="020B0004020202020204" pitchFamily="34" charset="0"/>
                <a:cs typeface="Times New Roman" panose="02020603050405020304" pitchFamily="18" charset="0"/>
              </a:rPr>
              <a:t>Preliminary Assessment of Refugee Claim &amp; Durable Solution</a:t>
            </a:r>
          </a:p>
          <a:p>
            <a:pPr marL="0" lvl="0" indent="0">
              <a:lnSpc>
                <a:spcPct val="115000"/>
              </a:lnSpc>
              <a:spcAft>
                <a:spcPts val="800"/>
              </a:spcAft>
              <a:buNone/>
            </a:pPr>
            <a:r>
              <a:rPr lang="en-CA" kern="100" dirty="0">
                <a:ea typeface="Aptos" panose="020B0004020202020204" pitchFamily="34" charset="0"/>
                <a:cs typeface="Times New Roman" panose="02020603050405020304" pitchFamily="18" charset="0"/>
              </a:rPr>
              <a:t>Assist with English Language Testing</a:t>
            </a:r>
          </a:p>
          <a:p>
            <a:pPr marL="0" indent="0">
              <a:lnSpc>
                <a:spcPct val="115000"/>
              </a:lnSpc>
              <a:spcAft>
                <a:spcPts val="800"/>
              </a:spcAft>
              <a:buNone/>
            </a:pPr>
            <a:r>
              <a:rPr lang="en-CA" kern="100" dirty="0">
                <a:ea typeface="Aptos" panose="020B0004020202020204" pitchFamily="34" charset="0"/>
                <a:cs typeface="Times New Roman" panose="02020603050405020304" pitchFamily="18" charset="0"/>
              </a:rPr>
              <a:t>Assist with Job Curriculum Vitae (CV) Creation</a:t>
            </a:r>
          </a:p>
          <a:p>
            <a:endParaRPr lang="en-CA" dirty="0"/>
          </a:p>
        </p:txBody>
      </p:sp>
      <p:sp>
        <p:nvSpPr>
          <p:cNvPr id="6" name="Slide Number Placeholder 5">
            <a:extLst>
              <a:ext uri="{FF2B5EF4-FFF2-40B4-BE49-F238E27FC236}">
                <a16:creationId xmlns:a16="http://schemas.microsoft.com/office/drawing/2014/main" id="{B372A7C3-66EC-FF5F-30FD-11A3315EE668}"/>
              </a:ext>
            </a:extLst>
          </p:cNvPr>
          <p:cNvSpPr>
            <a:spLocks noGrp="1"/>
          </p:cNvSpPr>
          <p:nvPr>
            <p:ph type="sldNum" sz="quarter" idx="12"/>
          </p:nvPr>
        </p:nvSpPr>
        <p:spPr/>
        <p:txBody>
          <a:bodyPr/>
          <a:lstStyle/>
          <a:p>
            <a:fld id="{50318FBC-E0C3-4FC8-BE76-D6BBFE6AD098}" type="slidenum">
              <a:rPr lang="en-CA" smtClean="0"/>
              <a:t>6</a:t>
            </a:fld>
            <a:endParaRPr lang="en-CA" dirty="0"/>
          </a:p>
        </p:txBody>
      </p:sp>
    </p:spTree>
    <p:extLst>
      <p:ext uri="{BB962C8B-B14F-4D97-AF65-F5344CB8AC3E}">
        <p14:creationId xmlns:p14="http://schemas.microsoft.com/office/powerpoint/2010/main" val="164053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6E82988-9393-E5A6-2D3D-C4EDF3B1EC62}"/>
              </a:ext>
            </a:extLst>
          </p:cNvPr>
          <p:cNvSpPr/>
          <p:nvPr/>
        </p:nvSpPr>
        <p:spPr>
          <a:xfrm>
            <a:off x="8446416" y="1571101"/>
            <a:ext cx="2648934" cy="1784841"/>
          </a:xfrm>
          <a:prstGeom prst="rect">
            <a:avLst/>
          </a:prstGeom>
          <a:solidFill>
            <a:schemeClr val="accent6">
              <a:lumMod val="40000"/>
              <a:lumOff val="60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A09B8B-6386-3D7F-DAB7-33A728CD066F}"/>
              </a:ext>
            </a:extLst>
          </p:cNvPr>
          <p:cNvSpPr>
            <a:spLocks noGrp="1"/>
          </p:cNvSpPr>
          <p:nvPr>
            <p:ph type="title"/>
          </p:nvPr>
        </p:nvSpPr>
        <p:spPr/>
        <p:txBody>
          <a:bodyPr/>
          <a:lstStyle/>
          <a:p>
            <a:r>
              <a:rPr lang="en-CA" dirty="0"/>
              <a:t>Program Eligibility Criteria</a:t>
            </a:r>
          </a:p>
        </p:txBody>
      </p:sp>
      <p:sp>
        <p:nvSpPr>
          <p:cNvPr id="3" name="Content Placeholder 2">
            <a:extLst>
              <a:ext uri="{FF2B5EF4-FFF2-40B4-BE49-F238E27FC236}">
                <a16:creationId xmlns:a16="http://schemas.microsoft.com/office/drawing/2014/main" id="{979C1C9F-7AE5-2B43-E000-D4BF6C0EBAC4}"/>
              </a:ext>
            </a:extLst>
          </p:cNvPr>
          <p:cNvSpPr>
            <a:spLocks noGrp="1"/>
          </p:cNvSpPr>
          <p:nvPr>
            <p:ph sz="half" idx="1"/>
          </p:nvPr>
        </p:nvSpPr>
        <p:spPr>
          <a:xfrm>
            <a:off x="838202" y="1571101"/>
            <a:ext cx="10125171" cy="4377212"/>
          </a:xfrm>
        </p:spPr>
        <p:txBody>
          <a:bodyPr>
            <a:noAutofit/>
          </a:bodyPr>
          <a:lstStyle/>
          <a:p>
            <a:pPr marL="0" indent="0">
              <a:buNone/>
            </a:pPr>
            <a:r>
              <a:rPr lang="en-CA" sz="2400" dirty="0"/>
              <a:t>Refugee Claim</a:t>
            </a:r>
          </a:p>
          <a:p>
            <a:pPr marL="631825" lvl="2"/>
            <a:r>
              <a:rPr lang="en-CA" sz="1800" dirty="0"/>
              <a:t>Convention Refugee and/or Country of Asylum Class</a:t>
            </a:r>
          </a:p>
          <a:p>
            <a:pPr marL="631825" lvl="2"/>
            <a:r>
              <a:rPr lang="en-CA" sz="1800" dirty="0"/>
              <a:t>No Durable Solution</a:t>
            </a:r>
          </a:p>
          <a:p>
            <a:pPr marL="631825" lvl="2"/>
            <a:endParaRPr lang="en-CA" sz="200" dirty="0"/>
          </a:p>
          <a:p>
            <a:pPr marL="0" indent="0">
              <a:buNone/>
            </a:pPr>
            <a:r>
              <a:rPr lang="en-CA" sz="2400" dirty="0"/>
              <a:t>Employment Experience</a:t>
            </a:r>
          </a:p>
          <a:p>
            <a:pPr marL="631825" lvl="2"/>
            <a:r>
              <a:rPr lang="en-CA" sz="1800" dirty="0"/>
              <a:t>1,560 hours of paid work experience</a:t>
            </a:r>
          </a:p>
          <a:p>
            <a:pPr marL="631825" lvl="2"/>
            <a:endParaRPr lang="en-CA" sz="200" dirty="0"/>
          </a:p>
          <a:p>
            <a:pPr marL="0" lvl="1" indent="0">
              <a:buNone/>
            </a:pPr>
            <a:r>
              <a:rPr lang="en-CA" dirty="0"/>
              <a:t>English Language</a:t>
            </a:r>
          </a:p>
          <a:p>
            <a:pPr lvl="1"/>
            <a:r>
              <a:rPr lang="en-CA" sz="1800" dirty="0"/>
              <a:t>A Teer 4 or 5 (NOC) job requires a minimum of level 4 of the Canadian Language Benchmark (CLB). Test results within 2 years of application date.</a:t>
            </a:r>
          </a:p>
          <a:p>
            <a:pPr lvl="1"/>
            <a:endParaRPr lang="en-CA" sz="200" dirty="0"/>
          </a:p>
          <a:p>
            <a:pPr marL="0" indent="0">
              <a:buNone/>
            </a:pPr>
            <a:r>
              <a:rPr lang="en-CA" sz="2400" dirty="0"/>
              <a:t>Work/Education Requirements</a:t>
            </a:r>
          </a:p>
          <a:p>
            <a:pPr lvl="1"/>
            <a:r>
              <a:rPr lang="en-CA" sz="1800" dirty="0"/>
              <a:t>Teer 4 (NOC):  </a:t>
            </a:r>
            <a:r>
              <a:rPr lang="en-US" sz="1800" dirty="0">
                <a:effectLst/>
              </a:rPr>
              <a:t>a high school diploma, or several weeks of on-the-job training</a:t>
            </a:r>
          </a:p>
          <a:p>
            <a:pPr lvl="1"/>
            <a:r>
              <a:rPr lang="en-US" sz="1800" dirty="0"/>
              <a:t>Teer 5 (NOC): </a:t>
            </a:r>
            <a:r>
              <a:rPr lang="en-US" sz="1800" dirty="0">
                <a:effectLst/>
              </a:rPr>
              <a:t>Occupations that usually need short-term work demonstration and no formal education</a:t>
            </a:r>
          </a:p>
          <a:p>
            <a:pPr lvl="1"/>
            <a:endParaRPr lang="en-US" sz="900" dirty="0">
              <a:effectLst/>
            </a:endParaRPr>
          </a:p>
          <a:p>
            <a:pPr marL="457200" lvl="1" indent="0">
              <a:buNone/>
            </a:pPr>
            <a:endParaRPr lang="en-CA" dirty="0"/>
          </a:p>
        </p:txBody>
      </p:sp>
      <p:sp>
        <p:nvSpPr>
          <p:cNvPr id="6" name="Slide Number Placeholder 5">
            <a:extLst>
              <a:ext uri="{FF2B5EF4-FFF2-40B4-BE49-F238E27FC236}">
                <a16:creationId xmlns:a16="http://schemas.microsoft.com/office/drawing/2014/main" id="{08091D2D-7B03-2F19-E7B6-3EAE31F65D55}"/>
              </a:ext>
            </a:extLst>
          </p:cNvPr>
          <p:cNvSpPr>
            <a:spLocks noGrp="1"/>
          </p:cNvSpPr>
          <p:nvPr>
            <p:ph type="sldNum" sz="quarter" idx="12"/>
          </p:nvPr>
        </p:nvSpPr>
        <p:spPr/>
        <p:txBody>
          <a:bodyPr/>
          <a:lstStyle/>
          <a:p>
            <a:fld id="{50318FBC-E0C3-4FC8-BE76-D6BBFE6AD098}" type="slidenum">
              <a:rPr lang="en-CA" smtClean="0"/>
              <a:t>7</a:t>
            </a:fld>
            <a:endParaRPr lang="en-CA"/>
          </a:p>
        </p:txBody>
      </p:sp>
      <p:sp>
        <p:nvSpPr>
          <p:cNvPr id="9" name="TextBox 8">
            <a:extLst>
              <a:ext uri="{FF2B5EF4-FFF2-40B4-BE49-F238E27FC236}">
                <a16:creationId xmlns:a16="http://schemas.microsoft.com/office/drawing/2014/main" id="{BA0E3BE0-CD51-D4D8-1753-B0C14E031E2B}"/>
              </a:ext>
            </a:extLst>
          </p:cNvPr>
          <p:cNvSpPr txBox="1"/>
          <p:nvPr/>
        </p:nvSpPr>
        <p:spPr>
          <a:xfrm>
            <a:off x="8653806" y="1690688"/>
            <a:ext cx="2441544" cy="1415772"/>
          </a:xfrm>
          <a:prstGeom prst="rect">
            <a:avLst/>
          </a:prstGeom>
          <a:noFill/>
        </p:spPr>
        <p:txBody>
          <a:bodyPr wrap="square">
            <a:spAutoFit/>
          </a:bodyPr>
          <a:lstStyle/>
          <a:p>
            <a:pPr marL="0" indent="0">
              <a:buNone/>
            </a:pPr>
            <a:r>
              <a:rPr lang="en-CA" sz="2000" dirty="0">
                <a:latin typeface="Georgia" panose="02040502050405020303" pitchFamily="18" charset="0"/>
              </a:rPr>
              <a:t>Program Fit</a:t>
            </a:r>
          </a:p>
          <a:p>
            <a:pPr marL="461963" lvl="2" indent="-173038">
              <a:buFont typeface="Arial" panose="020B0604020202020204" pitchFamily="34" charset="0"/>
              <a:buChar char="•"/>
            </a:pPr>
            <a:r>
              <a:rPr lang="en-CA" sz="1600" dirty="0">
                <a:latin typeface="Georgia" panose="02040502050405020303" pitchFamily="18" charset="0"/>
              </a:rPr>
              <a:t>Working Age</a:t>
            </a:r>
          </a:p>
          <a:p>
            <a:pPr marL="461963" lvl="2" indent="-173038">
              <a:buFont typeface="Arial" panose="020B0604020202020204" pitchFamily="34" charset="0"/>
              <a:buChar char="•"/>
            </a:pPr>
            <a:r>
              <a:rPr lang="en-CA" sz="1600" dirty="0">
                <a:latin typeface="Georgia" panose="02040502050405020303" pitchFamily="18" charset="0"/>
              </a:rPr>
              <a:t>Able Bodied</a:t>
            </a:r>
          </a:p>
          <a:p>
            <a:pPr marL="461963" lvl="2" indent="-173038">
              <a:buFont typeface="Arial" panose="020B0604020202020204" pitchFamily="34" charset="0"/>
              <a:buChar char="•"/>
            </a:pPr>
            <a:r>
              <a:rPr lang="en-CA" sz="1600" dirty="0">
                <a:latin typeface="Georgia" panose="02040502050405020303" pitchFamily="18" charset="0"/>
              </a:rPr>
              <a:t>Hard Working</a:t>
            </a:r>
          </a:p>
          <a:p>
            <a:pPr marL="461963" lvl="2" indent="-173038">
              <a:buFont typeface="Arial" panose="020B0604020202020204" pitchFamily="34" charset="0"/>
              <a:buChar char="•"/>
            </a:pPr>
            <a:r>
              <a:rPr lang="en-CA" sz="1600" dirty="0">
                <a:effectLst/>
                <a:latin typeface="Georgia" panose="02040502050405020303" pitchFamily="18" charset="0"/>
              </a:rPr>
              <a:t>Good Character</a:t>
            </a:r>
            <a:endParaRPr lang="en-US" sz="1800" dirty="0">
              <a:effectLst/>
              <a:latin typeface="Georgia" panose="02040502050405020303" pitchFamily="18" charset="0"/>
            </a:endParaRPr>
          </a:p>
        </p:txBody>
      </p:sp>
    </p:spTree>
    <p:extLst>
      <p:ext uri="{BB962C8B-B14F-4D97-AF65-F5344CB8AC3E}">
        <p14:creationId xmlns:p14="http://schemas.microsoft.com/office/powerpoint/2010/main" val="3897132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60A65-68B0-8486-93D5-2E0D100A299A}"/>
              </a:ext>
            </a:extLst>
          </p:cNvPr>
          <p:cNvSpPr>
            <a:spLocks noGrp="1"/>
          </p:cNvSpPr>
          <p:nvPr>
            <p:ph type="title"/>
          </p:nvPr>
        </p:nvSpPr>
        <p:spPr/>
        <p:txBody>
          <a:bodyPr/>
          <a:lstStyle/>
          <a:p>
            <a:r>
              <a:rPr lang="en-CA" dirty="0"/>
              <a:t>Refugee Definition &amp; Classes</a:t>
            </a:r>
          </a:p>
        </p:txBody>
      </p:sp>
      <p:sp>
        <p:nvSpPr>
          <p:cNvPr id="3" name="Content Placeholder 2">
            <a:extLst>
              <a:ext uri="{FF2B5EF4-FFF2-40B4-BE49-F238E27FC236}">
                <a16:creationId xmlns:a16="http://schemas.microsoft.com/office/drawing/2014/main" id="{C5738A7D-4113-0501-AA04-1C2BE708D8B4}"/>
              </a:ext>
            </a:extLst>
          </p:cNvPr>
          <p:cNvSpPr>
            <a:spLocks noGrp="1"/>
          </p:cNvSpPr>
          <p:nvPr>
            <p:ph sz="half" idx="1"/>
          </p:nvPr>
        </p:nvSpPr>
        <p:spPr>
          <a:xfrm>
            <a:off x="838199" y="2318993"/>
            <a:ext cx="4968711" cy="3629319"/>
          </a:xfrm>
        </p:spPr>
        <p:txBody>
          <a:bodyPr>
            <a:normAutofit fontScale="85000" lnSpcReduction="20000"/>
          </a:bodyPr>
          <a:lstStyle/>
          <a:p>
            <a:pPr marL="0" indent="0">
              <a:lnSpc>
                <a:spcPct val="160000"/>
              </a:lnSpc>
              <a:buNone/>
            </a:pPr>
            <a:r>
              <a:rPr lang="en-CA" sz="1900" b="1" kern="100" dirty="0">
                <a:effectLst/>
                <a:latin typeface="Aptos" panose="020B0004020202020204" pitchFamily="34" charset="0"/>
                <a:ea typeface="Aptos" panose="020B0004020202020204" pitchFamily="34" charset="0"/>
                <a:cs typeface="Times New Roman" panose="02020603050405020304" pitchFamily="18" charset="0"/>
              </a:rPr>
              <a:t>A refugee</a:t>
            </a:r>
            <a:r>
              <a:rPr lang="en-CA" sz="1900" kern="100" dirty="0">
                <a:effectLst/>
                <a:latin typeface="Aptos" panose="020B0004020202020204" pitchFamily="34" charset="0"/>
                <a:ea typeface="Aptos" panose="020B0004020202020204" pitchFamily="34" charset="0"/>
                <a:cs typeface="Times New Roman" panose="02020603050405020304" pitchFamily="18" charset="0"/>
              </a:rPr>
              <a:t> is any person who: “</a:t>
            </a:r>
            <a:r>
              <a:rPr lang="en-CA" sz="1900" i="1" kern="100" dirty="0">
                <a:effectLst/>
                <a:latin typeface="Aptos" panose="020B0004020202020204" pitchFamily="34" charset="0"/>
                <a:ea typeface="Aptos" panose="020B0004020202020204" pitchFamily="34" charset="0"/>
                <a:cs typeface="Times New Roman" panose="02020603050405020304" pitchFamily="18" charset="0"/>
              </a:rPr>
              <a:t>owing to well-founded fear of being persecuted 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endParaRPr lang="en-CA" sz="19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CA" dirty="0"/>
          </a:p>
        </p:txBody>
      </p:sp>
      <p:sp>
        <p:nvSpPr>
          <p:cNvPr id="4" name="Content Placeholder 3">
            <a:extLst>
              <a:ext uri="{FF2B5EF4-FFF2-40B4-BE49-F238E27FC236}">
                <a16:creationId xmlns:a16="http://schemas.microsoft.com/office/drawing/2014/main" id="{6CC8ADBE-19B3-99E2-E779-C10CD4A3409F}"/>
              </a:ext>
            </a:extLst>
          </p:cNvPr>
          <p:cNvSpPr>
            <a:spLocks noGrp="1"/>
          </p:cNvSpPr>
          <p:nvPr>
            <p:ph sz="half" idx="2"/>
          </p:nvPr>
        </p:nvSpPr>
        <p:spPr>
          <a:xfrm>
            <a:off x="6308889" y="2318993"/>
            <a:ext cx="4968711" cy="3946525"/>
          </a:xfrm>
        </p:spPr>
        <p:txBody>
          <a:bodyPr>
            <a:normAutofit fontScale="85000" lnSpcReduction="20000"/>
          </a:bodyPr>
          <a:lstStyle/>
          <a:p>
            <a:pPr marL="0" indent="0">
              <a:lnSpc>
                <a:spcPct val="120000"/>
              </a:lnSpc>
              <a:spcAft>
                <a:spcPts val="800"/>
              </a:spcAft>
              <a:buNone/>
            </a:pPr>
            <a:r>
              <a:rPr lang="en-CA" sz="1900" b="1" kern="100" dirty="0">
                <a:effectLst/>
                <a:latin typeface="Aptos" panose="020B0004020202020204" pitchFamily="34" charset="0"/>
                <a:ea typeface="Aptos" panose="020B0004020202020204" pitchFamily="34" charset="0"/>
                <a:cs typeface="Times New Roman" panose="02020603050405020304" pitchFamily="18" charset="0"/>
              </a:rPr>
              <a:t>Convention </a:t>
            </a:r>
            <a:r>
              <a:rPr lang="en-CA" sz="1900" b="1" kern="100" dirty="0">
                <a:latin typeface="Aptos" panose="020B0004020202020204" pitchFamily="34" charset="0"/>
                <a:ea typeface="Aptos" panose="020B0004020202020204" pitchFamily="34" charset="0"/>
                <a:cs typeface="Times New Roman" panose="02020603050405020304" pitchFamily="18" charset="0"/>
              </a:rPr>
              <a:t>R</a:t>
            </a:r>
            <a:r>
              <a:rPr lang="en-CA" sz="1900" b="1" kern="100" dirty="0">
                <a:effectLst/>
                <a:latin typeface="Aptos" panose="020B0004020202020204" pitchFamily="34" charset="0"/>
                <a:ea typeface="Aptos" panose="020B0004020202020204" pitchFamily="34" charset="0"/>
                <a:cs typeface="Times New Roman" panose="02020603050405020304" pitchFamily="18" charset="0"/>
              </a:rPr>
              <a:t>efugee </a:t>
            </a:r>
            <a:r>
              <a:rPr lang="en-CA" sz="1900" b="1" kern="100" dirty="0">
                <a:latin typeface="Aptos" panose="020B0004020202020204" pitchFamily="34" charset="0"/>
                <a:ea typeface="Aptos" panose="020B0004020202020204" pitchFamily="34" charset="0"/>
                <a:cs typeface="Times New Roman" panose="02020603050405020304" pitchFamily="18" charset="0"/>
              </a:rPr>
              <a:t>A</a:t>
            </a:r>
            <a:r>
              <a:rPr lang="en-CA" sz="1900" b="1" kern="100" dirty="0">
                <a:effectLst/>
                <a:latin typeface="Aptos" panose="020B0004020202020204" pitchFamily="34" charset="0"/>
                <a:ea typeface="Aptos" panose="020B0004020202020204" pitchFamily="34" charset="0"/>
                <a:cs typeface="Times New Roman" panose="02020603050405020304" pitchFamily="18" charset="0"/>
              </a:rPr>
              <a:t>broad </a:t>
            </a:r>
            <a:r>
              <a:rPr lang="en-CA" sz="1900" b="1" kern="100" dirty="0">
                <a:latin typeface="Aptos" panose="020B0004020202020204" pitchFamily="34" charset="0"/>
                <a:ea typeface="Aptos" panose="020B0004020202020204" pitchFamily="34" charset="0"/>
                <a:cs typeface="Times New Roman" panose="02020603050405020304" pitchFamily="18" charset="0"/>
              </a:rPr>
              <a:t>C</a:t>
            </a:r>
            <a:r>
              <a:rPr lang="en-CA" sz="1900" b="1" kern="100" dirty="0">
                <a:effectLst/>
                <a:latin typeface="Aptos" panose="020B0004020202020204" pitchFamily="34" charset="0"/>
                <a:ea typeface="Aptos" panose="020B0004020202020204" pitchFamily="34" charset="0"/>
                <a:cs typeface="Times New Roman" panose="02020603050405020304" pitchFamily="18" charset="0"/>
              </a:rPr>
              <a:t>lass</a:t>
            </a:r>
            <a:endParaRPr lang="en-CA" sz="1900" b="1" kern="100" dirty="0">
              <a:latin typeface="Aptos" panose="020B0004020202020204" pitchFamily="34" charset="0"/>
              <a:ea typeface="Aptos" panose="020B0004020202020204" pitchFamily="34" charset="0"/>
              <a:cs typeface="Times New Roman" panose="02020603050405020304" pitchFamily="18" charset="0"/>
            </a:endParaRPr>
          </a:p>
          <a:p>
            <a:pPr marL="228600" lvl="1" indent="0">
              <a:lnSpc>
                <a:spcPct val="120000"/>
              </a:lnSpc>
              <a:spcAft>
                <a:spcPts val="800"/>
              </a:spcAft>
              <a:buNone/>
            </a:pPr>
            <a:r>
              <a:rPr lang="en-CA" sz="1900" kern="100" dirty="0">
                <a:effectLst/>
                <a:latin typeface="Aptos" panose="020B0004020202020204" pitchFamily="34" charset="0"/>
                <a:ea typeface="Aptos" panose="020B0004020202020204" pitchFamily="34" charset="0"/>
                <a:cs typeface="Times New Roman" panose="02020603050405020304" pitchFamily="18" charset="0"/>
              </a:rPr>
              <a:t>Are persons who are outside your home country, cannot return there due to a well-founded fear of persecution based on, race, religion, political opinion, nationality, or membership in a particular social group. </a:t>
            </a:r>
          </a:p>
          <a:p>
            <a:pPr marL="0" indent="0">
              <a:lnSpc>
                <a:spcPct val="115000"/>
              </a:lnSpc>
              <a:spcAft>
                <a:spcPts val="800"/>
              </a:spcAft>
              <a:buNone/>
              <a:tabLst>
                <a:tab pos="457200" algn="l"/>
                <a:tab pos="914400" algn="l"/>
              </a:tabLst>
            </a:pPr>
            <a:r>
              <a:rPr lang="en-CA" sz="1900" b="1" kern="100" dirty="0">
                <a:effectLst/>
                <a:latin typeface="Aptos" panose="020B0004020202020204" pitchFamily="34" charset="0"/>
                <a:ea typeface="Aptos" panose="020B0004020202020204" pitchFamily="34" charset="0"/>
                <a:cs typeface="Times New Roman" panose="02020603050405020304" pitchFamily="18" charset="0"/>
              </a:rPr>
              <a:t>Country of Asylum </a:t>
            </a:r>
            <a:r>
              <a:rPr lang="en-CA" sz="1900" b="1" kern="100" dirty="0">
                <a:latin typeface="Aptos" panose="020B0004020202020204" pitchFamily="34" charset="0"/>
                <a:ea typeface="Aptos" panose="020B0004020202020204" pitchFamily="34" charset="0"/>
                <a:cs typeface="Times New Roman" panose="02020603050405020304" pitchFamily="18" charset="0"/>
              </a:rPr>
              <a:t>C</a:t>
            </a:r>
            <a:r>
              <a:rPr lang="en-CA" sz="1900" b="1" kern="100" dirty="0">
                <a:effectLst/>
                <a:latin typeface="Aptos" panose="020B0004020202020204" pitchFamily="34" charset="0"/>
                <a:ea typeface="Aptos" panose="020B0004020202020204" pitchFamily="34" charset="0"/>
                <a:cs typeface="Times New Roman" panose="02020603050405020304" pitchFamily="18" charset="0"/>
              </a:rPr>
              <a:t>lass</a:t>
            </a:r>
            <a:endParaRPr lang="en-CA" sz="1900" kern="100" dirty="0">
              <a:effectLst/>
              <a:latin typeface="Aptos" panose="020B0004020202020204" pitchFamily="34" charset="0"/>
              <a:ea typeface="Aptos" panose="020B0004020202020204" pitchFamily="34" charset="0"/>
              <a:cs typeface="Times New Roman" panose="02020603050405020304" pitchFamily="18" charset="0"/>
            </a:endParaRPr>
          </a:p>
          <a:p>
            <a:pPr marL="228600" lvl="1" indent="0">
              <a:lnSpc>
                <a:spcPct val="115000"/>
              </a:lnSpc>
              <a:spcAft>
                <a:spcPts val="800"/>
              </a:spcAft>
              <a:buNone/>
              <a:tabLst>
                <a:tab pos="228600" algn="l"/>
                <a:tab pos="914400" algn="l"/>
              </a:tabLst>
            </a:pPr>
            <a:r>
              <a:rPr lang="en-CA" sz="1900" kern="100" dirty="0">
                <a:effectLst/>
                <a:latin typeface="Aptos" panose="020B0004020202020204" pitchFamily="34" charset="0"/>
                <a:ea typeface="Aptos" panose="020B0004020202020204" pitchFamily="34" charset="0"/>
                <a:cs typeface="Times New Roman" panose="02020603050405020304" pitchFamily="18" charset="0"/>
              </a:rPr>
              <a:t>Are persons who are outside your home country, or the country where you normally live, and have been seriously affected by civil war or armed conflict or have been denied basic human rights on an ongoing basis.</a:t>
            </a:r>
          </a:p>
          <a:p>
            <a:endParaRPr lang="en-CA" dirty="0"/>
          </a:p>
        </p:txBody>
      </p:sp>
      <p:sp>
        <p:nvSpPr>
          <p:cNvPr id="6" name="Slide Number Placeholder 5">
            <a:extLst>
              <a:ext uri="{FF2B5EF4-FFF2-40B4-BE49-F238E27FC236}">
                <a16:creationId xmlns:a16="http://schemas.microsoft.com/office/drawing/2014/main" id="{621E6BA4-9CB1-6C21-7F39-ABAEF2C9259D}"/>
              </a:ext>
            </a:extLst>
          </p:cNvPr>
          <p:cNvSpPr>
            <a:spLocks noGrp="1"/>
          </p:cNvSpPr>
          <p:nvPr>
            <p:ph type="sldNum" sz="quarter" idx="12"/>
          </p:nvPr>
        </p:nvSpPr>
        <p:spPr/>
        <p:txBody>
          <a:bodyPr/>
          <a:lstStyle/>
          <a:p>
            <a:fld id="{50318FBC-E0C3-4FC8-BE76-D6BBFE6AD098}" type="slidenum">
              <a:rPr lang="en-CA" smtClean="0"/>
              <a:t>8</a:t>
            </a:fld>
            <a:endParaRPr lang="en-CA"/>
          </a:p>
        </p:txBody>
      </p:sp>
      <p:sp>
        <p:nvSpPr>
          <p:cNvPr id="5" name="Rectangle 4">
            <a:extLst>
              <a:ext uri="{FF2B5EF4-FFF2-40B4-BE49-F238E27FC236}">
                <a16:creationId xmlns:a16="http://schemas.microsoft.com/office/drawing/2014/main" id="{2EECE4C4-8D55-BC1C-664A-D36939B24562}"/>
              </a:ext>
            </a:extLst>
          </p:cNvPr>
          <p:cNvSpPr/>
          <p:nvPr/>
        </p:nvSpPr>
        <p:spPr>
          <a:xfrm>
            <a:off x="838200" y="1583703"/>
            <a:ext cx="4968711" cy="659876"/>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2"/>
                </a:solidFill>
              </a:rPr>
              <a:t>Definition</a:t>
            </a:r>
          </a:p>
        </p:txBody>
      </p:sp>
      <p:sp>
        <p:nvSpPr>
          <p:cNvPr id="7" name="Rectangle 6">
            <a:extLst>
              <a:ext uri="{FF2B5EF4-FFF2-40B4-BE49-F238E27FC236}">
                <a16:creationId xmlns:a16="http://schemas.microsoft.com/office/drawing/2014/main" id="{17F3882E-83ED-6374-4A0B-77551E35525A}"/>
              </a:ext>
            </a:extLst>
          </p:cNvPr>
          <p:cNvSpPr/>
          <p:nvPr/>
        </p:nvSpPr>
        <p:spPr>
          <a:xfrm>
            <a:off x="6308889" y="1583703"/>
            <a:ext cx="4968711" cy="659876"/>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2"/>
                </a:solidFill>
              </a:rPr>
              <a:t>Classes</a:t>
            </a:r>
          </a:p>
        </p:txBody>
      </p:sp>
    </p:spTree>
    <p:extLst>
      <p:ext uri="{BB962C8B-B14F-4D97-AF65-F5344CB8AC3E}">
        <p14:creationId xmlns:p14="http://schemas.microsoft.com/office/powerpoint/2010/main" val="364401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EC28-2310-7779-E392-B806005FB8DD}"/>
              </a:ext>
            </a:extLst>
          </p:cNvPr>
          <p:cNvSpPr>
            <a:spLocks noGrp="1"/>
          </p:cNvSpPr>
          <p:nvPr>
            <p:ph type="title"/>
          </p:nvPr>
        </p:nvSpPr>
        <p:spPr/>
        <p:txBody>
          <a:bodyPr>
            <a:normAutofit fontScale="90000"/>
          </a:bodyPr>
          <a:lstStyle/>
          <a:p>
            <a:r>
              <a:rPr lang="en-CA" i="1" u="sng" dirty="0"/>
              <a:t>Durable Solution</a:t>
            </a:r>
            <a:r>
              <a:rPr lang="en-CA" dirty="0"/>
              <a:t>:  To be eligible Applicants must not have a durable solution</a:t>
            </a:r>
          </a:p>
        </p:txBody>
      </p:sp>
      <p:sp>
        <p:nvSpPr>
          <p:cNvPr id="3" name="Content Placeholder 2">
            <a:extLst>
              <a:ext uri="{FF2B5EF4-FFF2-40B4-BE49-F238E27FC236}">
                <a16:creationId xmlns:a16="http://schemas.microsoft.com/office/drawing/2014/main" id="{6329CAA2-A69A-30F6-6057-B90EFFD993A9}"/>
              </a:ext>
            </a:extLst>
          </p:cNvPr>
          <p:cNvSpPr>
            <a:spLocks noGrp="1"/>
          </p:cNvSpPr>
          <p:nvPr>
            <p:ph idx="1"/>
          </p:nvPr>
        </p:nvSpPr>
        <p:spPr>
          <a:xfrm>
            <a:off x="838199" y="1828800"/>
            <a:ext cx="10785049" cy="3951514"/>
          </a:xfrm>
        </p:spPr>
        <p:txBody>
          <a:bodyPr>
            <a:normAutofit/>
          </a:bodyPr>
          <a:lstStyle/>
          <a:p>
            <a:pPr marL="0" indent="0">
              <a:lnSpc>
                <a:spcPct val="115000"/>
              </a:lnSpc>
              <a:spcAft>
                <a:spcPts val="800"/>
              </a:spcAft>
              <a:buNone/>
            </a:pPr>
            <a:r>
              <a:rPr lang="en-CA" sz="2200" kern="100" dirty="0">
                <a:effectLst/>
                <a:latin typeface="Aptos" panose="020B0004020202020204" pitchFamily="34" charset="0"/>
                <a:ea typeface="Aptos" panose="020B0004020202020204" pitchFamily="34" charset="0"/>
                <a:cs typeface="Times New Roman" panose="02020603050405020304" pitchFamily="18" charset="0"/>
              </a:rPr>
              <a:t>The following are the 3 types of </a:t>
            </a:r>
            <a:r>
              <a:rPr lang="en-CA" sz="2200" b="1" kern="100" dirty="0">
                <a:latin typeface="Aptos" panose="020B0004020202020204" pitchFamily="34" charset="0"/>
                <a:ea typeface="Aptos" panose="020B0004020202020204" pitchFamily="34" charset="0"/>
                <a:cs typeface="Times New Roman" panose="02020603050405020304" pitchFamily="18" charset="0"/>
              </a:rPr>
              <a:t>D</a:t>
            </a:r>
            <a:r>
              <a:rPr lang="en-CA" sz="2200" b="1" kern="100" dirty="0">
                <a:effectLst/>
                <a:latin typeface="Aptos" panose="020B0004020202020204" pitchFamily="34" charset="0"/>
                <a:ea typeface="Aptos" panose="020B0004020202020204" pitchFamily="34" charset="0"/>
                <a:cs typeface="Times New Roman" panose="02020603050405020304" pitchFamily="18" charset="0"/>
              </a:rPr>
              <a:t>urable</a:t>
            </a:r>
            <a:r>
              <a:rPr lang="en-CA" sz="2200" kern="100" dirty="0">
                <a:effectLst/>
                <a:latin typeface="Aptos" panose="020B0004020202020204" pitchFamily="34" charset="0"/>
                <a:ea typeface="Aptos" panose="020B0004020202020204" pitchFamily="34" charset="0"/>
                <a:cs typeface="Times New Roman" panose="02020603050405020304" pitchFamily="18" charset="0"/>
              </a:rPr>
              <a:t> </a:t>
            </a:r>
            <a:r>
              <a:rPr lang="en-CA" sz="2200" b="1" kern="100" dirty="0">
                <a:latin typeface="Aptos" panose="020B0004020202020204" pitchFamily="34" charset="0"/>
                <a:ea typeface="Aptos" panose="020B0004020202020204" pitchFamily="34" charset="0"/>
                <a:cs typeface="Times New Roman" panose="02020603050405020304" pitchFamily="18" charset="0"/>
              </a:rPr>
              <a:t>S</a:t>
            </a:r>
            <a:r>
              <a:rPr lang="en-CA" sz="2200" b="1" kern="100" dirty="0">
                <a:effectLst/>
                <a:latin typeface="Aptos" panose="020B0004020202020204" pitchFamily="34" charset="0"/>
                <a:ea typeface="Aptos" panose="020B0004020202020204" pitchFamily="34" charset="0"/>
                <a:cs typeface="Times New Roman" panose="02020603050405020304" pitchFamily="18" charset="0"/>
              </a:rPr>
              <a:t>olutions</a:t>
            </a:r>
            <a:r>
              <a:rPr lang="en-CA" sz="2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en-CA" sz="2200" b="1" kern="100" dirty="0">
                <a:effectLst/>
                <a:latin typeface="Aptos" panose="020B0004020202020204" pitchFamily="34" charset="0"/>
                <a:ea typeface="Aptos" panose="020B0004020202020204" pitchFamily="34" charset="0"/>
                <a:cs typeface="Times New Roman" panose="02020603050405020304" pitchFamily="18" charset="0"/>
              </a:rPr>
              <a:t>Voluntary Repatriation</a:t>
            </a:r>
            <a:r>
              <a:rPr lang="en-CA" sz="2200" kern="100" dirty="0">
                <a:effectLst/>
                <a:latin typeface="Aptos" panose="020B0004020202020204" pitchFamily="34" charset="0"/>
                <a:ea typeface="Aptos" panose="020B0004020202020204" pitchFamily="34" charset="0"/>
                <a:cs typeface="Times New Roman" panose="02020603050405020304" pitchFamily="18" charset="0"/>
              </a:rPr>
              <a:t> occurs when refugees voluntarily return to their country of nationality or habitual residence.</a:t>
            </a:r>
          </a:p>
          <a:p>
            <a:pPr>
              <a:lnSpc>
                <a:spcPct val="115000"/>
              </a:lnSpc>
              <a:spcAft>
                <a:spcPts val="800"/>
              </a:spcAft>
            </a:pPr>
            <a:r>
              <a:rPr lang="en-CA" sz="2200" b="1" kern="100" dirty="0">
                <a:effectLst/>
                <a:latin typeface="Aptos" panose="020B0004020202020204" pitchFamily="34" charset="0"/>
                <a:ea typeface="Aptos" panose="020B0004020202020204" pitchFamily="34" charset="0"/>
                <a:cs typeface="Times New Roman" panose="02020603050405020304" pitchFamily="18" charset="0"/>
              </a:rPr>
              <a:t>Local </a:t>
            </a:r>
            <a:r>
              <a:rPr lang="en-CA" sz="2200" b="1" kern="100" dirty="0">
                <a:latin typeface="Aptos" panose="020B0004020202020204" pitchFamily="34" charset="0"/>
                <a:ea typeface="Aptos" panose="020B0004020202020204" pitchFamily="34" charset="0"/>
                <a:cs typeface="Times New Roman" panose="02020603050405020304" pitchFamily="18" charset="0"/>
              </a:rPr>
              <a:t>I</a:t>
            </a:r>
            <a:r>
              <a:rPr lang="en-CA" sz="2200" b="1" kern="100" dirty="0">
                <a:effectLst/>
                <a:latin typeface="Aptos" panose="020B0004020202020204" pitchFamily="34" charset="0"/>
                <a:ea typeface="Aptos" panose="020B0004020202020204" pitchFamily="34" charset="0"/>
                <a:cs typeface="Times New Roman" panose="02020603050405020304" pitchFamily="18" charset="0"/>
              </a:rPr>
              <a:t>ntegration</a:t>
            </a:r>
            <a:r>
              <a:rPr lang="en-CA" sz="2200" kern="100" dirty="0">
                <a:effectLst/>
                <a:latin typeface="Aptos" panose="020B0004020202020204" pitchFamily="34" charset="0"/>
                <a:ea typeface="Aptos" panose="020B0004020202020204" pitchFamily="34" charset="0"/>
                <a:cs typeface="Times New Roman" panose="02020603050405020304" pitchFamily="18" charset="0"/>
              </a:rPr>
              <a:t> is a long-lasting solution to a refugee’s situation. It is more than the granting of safe conditions of asylum. Local integration allows refugees to participate broadly in the host society</a:t>
            </a:r>
            <a:r>
              <a:rPr lang="en-CA" sz="2200" kern="100" dirty="0">
                <a:latin typeface="Aptos" panose="020B0004020202020204" pitchFamily="34" charset="0"/>
                <a:ea typeface="Aptos" panose="020B0004020202020204" pitchFamily="34" charset="0"/>
                <a:cs typeface="Times New Roman" panose="02020603050405020304" pitchFamily="18" charset="0"/>
              </a:rPr>
              <a:t> (i.e., work, education, healthcare, </a:t>
            </a:r>
            <a:r>
              <a:rPr lang="en-CA" sz="2200" kern="100" dirty="0" err="1">
                <a:latin typeface="Aptos" panose="020B0004020202020204" pitchFamily="34" charset="0"/>
                <a:ea typeface="Aptos" panose="020B0004020202020204" pitchFamily="34" charset="0"/>
                <a:cs typeface="Times New Roman" panose="02020603050405020304" pitchFamily="18" charset="0"/>
              </a:rPr>
              <a:t>etc</a:t>
            </a:r>
            <a:r>
              <a:rPr lang="en-CA" sz="2200" kern="100" dirty="0">
                <a:latin typeface="Aptos" panose="020B0004020202020204" pitchFamily="34" charset="0"/>
                <a:ea typeface="Aptos" panose="020B0004020202020204" pitchFamily="34" charset="0"/>
                <a:cs typeface="Times New Roman" panose="02020603050405020304" pitchFamily="18" charset="0"/>
              </a:rPr>
              <a:t>)</a:t>
            </a:r>
            <a:endParaRPr lang="en-CA" sz="2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CA" sz="2200" b="1" kern="100" dirty="0">
                <a:effectLst/>
                <a:latin typeface="Aptos" panose="020B0004020202020204" pitchFamily="34" charset="0"/>
                <a:ea typeface="Aptos" panose="020B0004020202020204" pitchFamily="34" charset="0"/>
                <a:cs typeface="Times New Roman" panose="02020603050405020304" pitchFamily="18" charset="0"/>
              </a:rPr>
              <a:t>Resettlement in a Country</a:t>
            </a:r>
            <a:r>
              <a:rPr lang="en-CA" sz="2200" kern="100" dirty="0">
                <a:effectLst/>
                <a:latin typeface="Aptos" panose="020B0004020202020204" pitchFamily="34" charset="0"/>
                <a:ea typeface="Aptos" panose="020B0004020202020204" pitchFamily="34" charset="0"/>
                <a:cs typeface="Times New Roman" panose="02020603050405020304" pitchFamily="18" charset="0"/>
              </a:rPr>
              <a:t> other than Canada. This option is an offer of resettlement to a country (other than Canada) is, in most cases, a durable solution</a:t>
            </a:r>
            <a:r>
              <a:rPr lang="en-CA" sz="2000" kern="100" dirty="0">
                <a:effectLst/>
                <a:latin typeface="Aptos" panose="020B0004020202020204" pitchFamily="34" charset="0"/>
                <a:ea typeface="Aptos" panose="020B0004020202020204" pitchFamily="34" charset="0"/>
                <a:cs typeface="Times New Roman" panose="02020603050405020304" pitchFamily="18" charset="0"/>
              </a:rPr>
              <a:t>.</a:t>
            </a:r>
          </a:p>
        </p:txBody>
      </p:sp>
      <p:sp>
        <p:nvSpPr>
          <p:cNvPr id="5" name="Slide Number Placeholder 4">
            <a:extLst>
              <a:ext uri="{FF2B5EF4-FFF2-40B4-BE49-F238E27FC236}">
                <a16:creationId xmlns:a16="http://schemas.microsoft.com/office/drawing/2014/main" id="{FE67A5C8-787B-9848-2A8A-2C9DA062F3EB}"/>
              </a:ext>
            </a:extLst>
          </p:cNvPr>
          <p:cNvSpPr>
            <a:spLocks noGrp="1"/>
          </p:cNvSpPr>
          <p:nvPr>
            <p:ph type="sldNum" sz="quarter" idx="12"/>
          </p:nvPr>
        </p:nvSpPr>
        <p:spPr/>
        <p:txBody>
          <a:bodyPr/>
          <a:lstStyle/>
          <a:p>
            <a:fld id="{50318FBC-E0C3-4FC8-BE76-D6BBFE6AD098}" type="slidenum">
              <a:rPr lang="en-CA" smtClean="0"/>
              <a:t>9</a:t>
            </a:fld>
            <a:endParaRPr lang="en-CA"/>
          </a:p>
        </p:txBody>
      </p:sp>
    </p:spTree>
    <p:extLst>
      <p:ext uri="{BB962C8B-B14F-4D97-AF65-F5344CB8AC3E}">
        <p14:creationId xmlns:p14="http://schemas.microsoft.com/office/powerpoint/2010/main" val="2458792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lumMod val="60000"/>
            <a:lumOff val="40000"/>
          </a:schemeClr>
        </a:solidFill>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159c9d3-bea2-495c-b9a2-f69d8abe8700" xsi:nil="true"/>
    <lcf76f155ced4ddcb4097134ff3c332f xmlns="531f9aff-d957-492f-8020-810bc8e1b18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B569A955420F499C1999EA955A43C8" ma:contentTypeVersion="13" ma:contentTypeDescription="Create a new document." ma:contentTypeScope="" ma:versionID="66f1fd2a27ddf5918320ecb109d97648">
  <xsd:schema xmlns:xsd="http://www.w3.org/2001/XMLSchema" xmlns:xs="http://www.w3.org/2001/XMLSchema" xmlns:p="http://schemas.microsoft.com/office/2006/metadata/properties" xmlns:ns2="531f9aff-d957-492f-8020-810bc8e1b187" xmlns:ns3="e159c9d3-bea2-495c-b9a2-f69d8abe8700" targetNamespace="http://schemas.microsoft.com/office/2006/metadata/properties" ma:root="true" ma:fieldsID="4e5253eb1a4868c999131b65e639c5f2" ns2:_="" ns3:_="">
    <xsd:import namespace="531f9aff-d957-492f-8020-810bc8e1b187"/>
    <xsd:import namespace="e159c9d3-bea2-495c-b9a2-f69d8abe870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1f9aff-d957-492f-8020-810bc8e1b1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1f5f294-3556-4111-a21e-1e1423eaea1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59c9d3-bea2-495c-b9a2-f69d8abe870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292bef0-e8ed-48f2-b3a0-cfbdd8fcf67f}" ma:internalName="TaxCatchAll" ma:showField="CatchAllData" ma:web="e159c9d3-bea2-495c-b9a2-f69d8abe87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DFD3E-5795-4AFC-8DB2-7FE9B6EC7566}">
  <ds:schemaRefs>
    <ds:schemaRef ds:uri="http://schemas.microsoft.com/office/2006/metadata/properties"/>
    <ds:schemaRef ds:uri="http://schemas.microsoft.com/office/infopath/2007/PartnerControls"/>
    <ds:schemaRef ds:uri="e159c9d3-bea2-495c-b9a2-f69d8abe8700"/>
    <ds:schemaRef ds:uri="531f9aff-d957-492f-8020-810bc8e1b187"/>
  </ds:schemaRefs>
</ds:datastoreItem>
</file>

<file path=customXml/itemProps2.xml><?xml version="1.0" encoding="utf-8"?>
<ds:datastoreItem xmlns:ds="http://schemas.openxmlformats.org/officeDocument/2006/customXml" ds:itemID="{211142F3-E8F8-40B1-851A-ED7BC3A6191D}">
  <ds:schemaRefs>
    <ds:schemaRef ds:uri="http://schemas.microsoft.com/sharepoint/v3/contenttype/forms"/>
  </ds:schemaRefs>
</ds:datastoreItem>
</file>

<file path=customXml/itemProps3.xml><?xml version="1.0" encoding="utf-8"?>
<ds:datastoreItem xmlns:ds="http://schemas.openxmlformats.org/officeDocument/2006/customXml" ds:itemID="{0C1F093A-2559-40EE-8BA2-0A2AB647F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1f9aff-d957-492f-8020-810bc8e1b187"/>
    <ds:schemaRef ds:uri="e159c9d3-bea2-495c-b9a2-f69d8abe87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6057</TotalTime>
  <Words>1310</Words>
  <Application>Microsoft Office PowerPoint</Application>
  <PresentationFormat>Widescreen</PresentationFormat>
  <Paragraphs>173</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Georgia</vt:lpstr>
      <vt:lpstr>Symbol</vt:lpstr>
      <vt:lpstr>Office Theme</vt:lpstr>
      <vt:lpstr>Economic Mobility Pathways Pilot (EMPP)   Referral Partner Presentation</vt:lpstr>
      <vt:lpstr>Meeting Agenda</vt:lpstr>
      <vt:lpstr>About EMPP</vt:lpstr>
      <vt:lpstr>Trusted Partner’s play a key coordinate role, relying on Referral Partners to select eligible Refugees</vt:lpstr>
      <vt:lpstr>ORAT’s Responsibilities as a Trusted Partner</vt:lpstr>
      <vt:lpstr>Referral Partner Responsibilities </vt:lpstr>
      <vt:lpstr>Program Eligibility Criteria</vt:lpstr>
      <vt:lpstr>Refugee Definition &amp; Classes</vt:lpstr>
      <vt:lpstr>Durable Solution:  To be eligible Applicants must not have a durable solution</vt:lpstr>
      <vt:lpstr>EMPP Process Steps</vt:lpstr>
      <vt:lpstr>Appendix</vt:lpstr>
      <vt:lpstr>About ORAT</vt:lpstr>
      <vt:lpstr>FAQs:</vt:lpstr>
      <vt:lpstr>National Occupation Classification (NOC)  Teers</vt:lpstr>
      <vt:lpstr>EMPP is divided into Regional &amp; Federal Streams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Algebraeel, Hazem</dc:creator>
  <cp:lastModifiedBy>Ovcjak, Rudy</cp:lastModifiedBy>
  <cp:revision>34</cp:revision>
  <cp:lastPrinted>2024-06-05T13:44:03Z</cp:lastPrinted>
  <dcterms:created xsi:type="dcterms:W3CDTF">2017-02-13T14:58:38Z</dcterms:created>
  <dcterms:modified xsi:type="dcterms:W3CDTF">2024-11-26T15:41:31Z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0x010100F7B569A955420F499C1999EA955A43C8</vt:lpwstr>
  </property>
  <property fmtid="{D5CDD505-2E9C-101B-9397-08002B2CF9AE}" pid="3" name="Order">
    <vt:r8>268000</vt:r8>
  </property>
  <property fmtid="{D5CDD505-2E9C-101B-9397-08002B2CF9AE}" pid="4" name="MediaServiceImageTags">
    <vt:lpwstr/>
  </property>
</Properties>
</file>