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handoutMasterIdLst>
    <p:handoutMasterId r:id="rId27"/>
  </p:handoutMasterIdLst>
  <p:sldIdLst>
    <p:sldId id="256" r:id="rId5"/>
    <p:sldId id="257" r:id="rId6"/>
    <p:sldId id="258" r:id="rId7"/>
    <p:sldId id="273" r:id="rId8"/>
    <p:sldId id="261" r:id="rId9"/>
    <p:sldId id="277" r:id="rId10"/>
    <p:sldId id="274" r:id="rId11"/>
    <p:sldId id="275" r:id="rId12"/>
    <p:sldId id="276" r:id="rId13"/>
    <p:sldId id="260" r:id="rId14"/>
    <p:sldId id="269" r:id="rId15"/>
    <p:sldId id="278" r:id="rId16"/>
    <p:sldId id="279" r:id="rId17"/>
    <p:sldId id="271" r:id="rId18"/>
    <p:sldId id="280" r:id="rId19"/>
    <p:sldId id="281" r:id="rId20"/>
    <p:sldId id="283" r:id="rId21"/>
    <p:sldId id="272" r:id="rId22"/>
    <p:sldId id="263" r:id="rId23"/>
    <p:sldId id="264" r:id="rId24"/>
    <p:sldId id="267"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458" autoAdjust="0"/>
  </p:normalViewPr>
  <p:slideViewPr>
    <p:cSldViewPr snapToGrid="0">
      <p:cViewPr varScale="1">
        <p:scale>
          <a:sx n="86" d="100"/>
          <a:sy n="86" d="100"/>
        </p:scale>
        <p:origin x="714" y="90"/>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sz="quarter" idx="1"/>
          </p:nvPr>
        </p:nvSpPr>
        <p:spPr>
          <a:xfrm>
            <a:off x="3970938" y="0"/>
            <a:ext cx="3037840" cy="463407"/>
          </a:xfrm>
          <a:prstGeom prst="rect">
            <a:avLst/>
          </a:prstGeom>
        </p:spPr>
        <p:txBody>
          <a:bodyPr vert="horz" lIns="93177" tIns="46589" rIns="93177" bIns="46589" rtlCol="0"/>
          <a:lstStyle>
            <a:lvl1pPr algn="r">
              <a:defRPr sz="1200"/>
            </a:lvl1pPr>
          </a:lstStyle>
          <a:p>
            <a:fld id="{594B4C69-71B4-4324-9DB7-59CEBC133F7E}" type="datetimeFigureOut">
              <a:rPr lang="en-CA" smtClean="0"/>
              <a:t>2024-12-18</a:t>
            </a:fld>
            <a:endParaRPr lang="en-CA"/>
          </a:p>
        </p:txBody>
      </p:sp>
      <p:sp>
        <p:nvSpPr>
          <p:cNvPr id="4" name="Footer Placeholder 3"/>
          <p:cNvSpPr>
            <a:spLocks noGrp="1"/>
          </p:cNvSpPr>
          <p:nvPr>
            <p:ph type="ftr" sz="quarter" idx="2"/>
          </p:nvPr>
        </p:nvSpPr>
        <p:spPr>
          <a:xfrm>
            <a:off x="0" y="8772669"/>
            <a:ext cx="3037840" cy="463406"/>
          </a:xfrm>
          <a:prstGeom prst="rect">
            <a:avLst/>
          </a:prstGeom>
        </p:spPr>
        <p:txBody>
          <a:bodyPr vert="horz" lIns="93177" tIns="46589" rIns="93177" bIns="46589" rtlCol="0" anchor="b"/>
          <a:lstStyle>
            <a:lvl1pPr algn="l">
              <a:defRPr sz="1200"/>
            </a:lvl1pPr>
          </a:lstStyle>
          <a:p>
            <a:endParaRPr lang="en-CA"/>
          </a:p>
        </p:txBody>
      </p:sp>
      <p:sp>
        <p:nvSpPr>
          <p:cNvPr id="5" name="Slide Number Placeholder 4"/>
          <p:cNvSpPr>
            <a:spLocks noGrp="1"/>
          </p:cNvSpPr>
          <p:nvPr>
            <p:ph type="sldNum" sz="quarter" idx="3"/>
          </p:nvPr>
        </p:nvSpPr>
        <p:spPr>
          <a:xfrm>
            <a:off x="3970938" y="8772669"/>
            <a:ext cx="3037840" cy="463406"/>
          </a:xfrm>
          <a:prstGeom prst="rect">
            <a:avLst/>
          </a:prstGeom>
        </p:spPr>
        <p:txBody>
          <a:bodyPr vert="horz" lIns="93177" tIns="46589" rIns="93177" bIns="46589" rtlCol="0" anchor="b"/>
          <a:lstStyle>
            <a:lvl1pPr algn="r">
              <a:defRPr sz="1200"/>
            </a:lvl1pPr>
          </a:lstStyle>
          <a:p>
            <a:fld id="{55986B4A-A091-49BF-BA28-3229BE66776A}" type="slidenum">
              <a:rPr lang="en-CA" smtClean="0"/>
              <a:t>‹#›</a:t>
            </a:fld>
            <a:endParaRPr lang="en-CA"/>
          </a:p>
        </p:txBody>
      </p:sp>
    </p:spTree>
    <p:extLst>
      <p:ext uri="{BB962C8B-B14F-4D97-AF65-F5344CB8AC3E}">
        <p14:creationId xmlns:p14="http://schemas.microsoft.com/office/powerpoint/2010/main" val="4049217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3407"/>
          </a:xfrm>
          <a:prstGeom prst="rect">
            <a:avLst/>
          </a:prstGeom>
        </p:spPr>
        <p:txBody>
          <a:bodyPr vert="horz" lIns="93177" tIns="46589" rIns="93177" bIns="46589" rtlCol="0"/>
          <a:lstStyle>
            <a:lvl1pPr algn="r">
              <a:defRPr sz="1200"/>
            </a:lvl1pPr>
          </a:lstStyle>
          <a:p>
            <a:fld id="{B9D2A2E3-E959-4E1B-BECA-B7D9F4BB155C}" type="datetimeFigureOut">
              <a:rPr lang="en-CA" smtClean="0"/>
              <a:t>2024-12-18</a:t>
            </a:fld>
            <a:endParaRPr lang="en-CA"/>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2669"/>
            <a:ext cx="3037840" cy="463406"/>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772669"/>
            <a:ext cx="3037840" cy="463406"/>
          </a:xfrm>
          <a:prstGeom prst="rect">
            <a:avLst/>
          </a:prstGeom>
        </p:spPr>
        <p:txBody>
          <a:bodyPr vert="horz" lIns="93177" tIns="46589" rIns="93177" bIns="46589" rtlCol="0" anchor="b"/>
          <a:lstStyle>
            <a:lvl1pPr algn="r">
              <a:defRPr sz="1200"/>
            </a:lvl1pPr>
          </a:lstStyle>
          <a:p>
            <a:fld id="{C8B4C24D-5F58-4CBB-8661-7B66157870E6}" type="slidenum">
              <a:rPr lang="en-CA" smtClean="0"/>
              <a:t>‹#›</a:t>
            </a:fld>
            <a:endParaRPr lang="en-CA"/>
          </a:p>
        </p:txBody>
      </p:sp>
    </p:spTree>
    <p:extLst>
      <p:ext uri="{BB962C8B-B14F-4D97-AF65-F5344CB8AC3E}">
        <p14:creationId xmlns:p14="http://schemas.microsoft.com/office/powerpoint/2010/main" val="3617689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Aft>
                <a:spcPts val="800"/>
              </a:spcAft>
              <a:buSzPts val="1000"/>
              <a:buFont typeface="Symbol" panose="05050102010706020507" pitchFamily="18" charset="2"/>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Welcome! As part of our work to support Immigration Canada’s Economic Mobility Pathways Pilot (EMPP for short), we have developed this webinar to explain Canada’s National Occupation Classification, which is used for the EMPP initiative</a:t>
            </a:r>
          </a:p>
          <a:p>
            <a:pPr marL="342900" marR="0" lvl="0" indent="-342900">
              <a:lnSpc>
                <a:spcPct val="107000"/>
              </a:lnSpc>
              <a:spcAft>
                <a:spcPts val="800"/>
              </a:spcAft>
              <a:buSzPts val="1000"/>
              <a:buFont typeface="Symbol" panose="05050102010706020507" pitchFamily="18" charset="2"/>
              <a:buChar char=""/>
              <a:tabLst>
                <a:tab pos="457200" algn="l"/>
              </a:tabLs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In this webinar, we’ll explain what NOC is all about, and how employers and refugee candidates can use NOC to find the 5-digit NOC code for a specific occupation. The NOC code is used by to define the job that employers are recruiting for, and the requisite training, education, experience and responsibility that the candidate is to possess.  In much the same way, NOC will also assist skilled refugees understand the training, education, experience and responsibility that they must have to be eligible for a particular job.  It also defines the level of English language proficiency that they must possess.</a:t>
            </a:r>
          </a:p>
          <a:p>
            <a:pPr marL="342900" marR="0" lvl="0" indent="-342900">
              <a:lnSpc>
                <a:spcPct val="107000"/>
              </a:lnSpc>
              <a:buSzPts val="1000"/>
              <a:buFont typeface="Symbol" panose="05050102010706020507" pitchFamily="18" charset="2"/>
              <a:buChar char=""/>
              <a:tabLst>
                <a:tab pos="457200" algn="l"/>
              </a:tabLs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Immigration Canada requires that each EMPP application specify the NOC Code for the job that is being filled.  This will include the TEER, the level of training, education, experience and responsibility that the applicant is to possess to be eligible for the position.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CA" dirty="0"/>
          </a:p>
        </p:txBody>
      </p:sp>
      <p:sp>
        <p:nvSpPr>
          <p:cNvPr id="4" name="Slide Number Placeholder 3"/>
          <p:cNvSpPr>
            <a:spLocks noGrp="1"/>
          </p:cNvSpPr>
          <p:nvPr>
            <p:ph type="sldNum" sz="quarter" idx="10"/>
          </p:nvPr>
        </p:nvSpPr>
        <p:spPr/>
        <p:txBody>
          <a:bodyPr/>
          <a:lstStyle/>
          <a:p>
            <a:fld id="{C8B4C24D-5F58-4CBB-8661-7B66157870E6}" type="slidenum">
              <a:rPr lang="en-CA" smtClean="0"/>
              <a:t>1</a:t>
            </a:fld>
            <a:endParaRPr lang="en-CA"/>
          </a:p>
        </p:txBody>
      </p:sp>
    </p:spTree>
    <p:extLst>
      <p:ext uri="{BB962C8B-B14F-4D97-AF65-F5344CB8AC3E}">
        <p14:creationId xmlns:p14="http://schemas.microsoft.com/office/powerpoint/2010/main" val="4204389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00" dirty="0">
                <a:solidFill>
                  <a:srgbClr val="333333"/>
                </a:solidFill>
                <a:ea typeface="Aptos" panose="020B0004020202020204" pitchFamily="34" charset="0"/>
                <a:cs typeface="Noto Sans" panose="020B0502040504020204" pitchFamily="34" charset="0"/>
              </a:rPr>
              <a:t>The NOC provides a standardized language for describing the work performed by Canadians.</a:t>
            </a:r>
            <a:endParaRPr lang="en-CA" sz="1200" kern="100" dirty="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8B4C24D-5F58-4CBB-8661-7B66157870E6}" type="slidenum">
              <a:rPr lang="en-CA" smtClean="0"/>
              <a:t>4</a:t>
            </a:fld>
            <a:endParaRPr lang="en-CA"/>
          </a:p>
        </p:txBody>
      </p:sp>
    </p:spTree>
    <p:extLst>
      <p:ext uri="{BB962C8B-B14F-4D97-AF65-F5344CB8AC3E}">
        <p14:creationId xmlns:p14="http://schemas.microsoft.com/office/powerpoint/2010/main" val="2824663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5" name="Footer Placeholder 4"/>
          <p:cNvSpPr>
            <a:spLocks noGrp="1"/>
          </p:cNvSpPr>
          <p:nvPr>
            <p:ph type="ftr" sz="quarter" idx="11"/>
          </p:nvPr>
        </p:nvSpPr>
        <p:spPr/>
        <p:txBody>
          <a:bodyPr/>
          <a:lstStyle/>
          <a:p>
            <a:r>
              <a:rPr lang="en-CA"/>
              <a:t>ORAT Test</a:t>
            </a:r>
          </a:p>
        </p:txBody>
      </p:sp>
      <p:sp>
        <p:nvSpPr>
          <p:cNvPr id="6" name="Slide Number Placeholder 5"/>
          <p:cNvSpPr>
            <a:spLocks noGrp="1"/>
          </p:cNvSpPr>
          <p:nvPr>
            <p:ph type="sldNum" sz="quarter" idx="12"/>
          </p:nvPr>
        </p:nvSpPr>
        <p:spPr/>
        <p:txBody>
          <a:bodyPr/>
          <a:lstStyle/>
          <a:p>
            <a:fld id="{50318FBC-E0C3-4FC8-BE76-D6BBFE6AD098}" type="slidenum">
              <a:rPr lang="en-CA" smtClean="0"/>
              <a:t>‹#›</a:t>
            </a:fld>
            <a:endParaRPr lang="en-CA"/>
          </a:p>
        </p:txBody>
      </p:sp>
    </p:spTree>
    <p:extLst>
      <p:ext uri="{BB962C8B-B14F-4D97-AF65-F5344CB8AC3E}">
        <p14:creationId xmlns:p14="http://schemas.microsoft.com/office/powerpoint/2010/main" val="2969304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a:xfrm>
            <a:off x="838200" y="1825625"/>
            <a:ext cx="10515600" cy="3946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Footer Placeholder 4"/>
          <p:cNvSpPr>
            <a:spLocks noGrp="1"/>
          </p:cNvSpPr>
          <p:nvPr>
            <p:ph type="ftr" sz="quarter" idx="11"/>
          </p:nvPr>
        </p:nvSpPr>
        <p:spPr/>
        <p:txBody>
          <a:bodyPr/>
          <a:lstStyle>
            <a:lvl1pPr>
              <a:defRPr>
                <a:solidFill>
                  <a:schemeClr val="tx1"/>
                </a:solidFill>
              </a:defRPr>
            </a:lvl1pPr>
          </a:lstStyle>
          <a:p>
            <a:r>
              <a:rPr lang="en-CA"/>
              <a:t>ORAT Test</a:t>
            </a:r>
            <a:endParaRPr lang="en-CA" dirty="0"/>
          </a:p>
        </p:txBody>
      </p:sp>
      <p:sp>
        <p:nvSpPr>
          <p:cNvPr id="6" name="Slide Number Placeholder 5"/>
          <p:cNvSpPr>
            <a:spLocks noGrp="1"/>
          </p:cNvSpPr>
          <p:nvPr>
            <p:ph type="sldNum" sz="quarter" idx="12"/>
          </p:nvPr>
        </p:nvSpPr>
        <p:spPr>
          <a:xfrm>
            <a:off x="838200" y="6356350"/>
            <a:ext cx="2743200" cy="365125"/>
          </a:xfrm>
        </p:spPr>
        <p:txBody>
          <a:bodyPr/>
          <a:lstStyle>
            <a:lvl1pPr algn="l">
              <a:defRPr>
                <a:solidFill>
                  <a:schemeClr val="tx1"/>
                </a:solidFil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2833670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6"/>
            <a:ext cx="2628900" cy="537436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6"/>
            <a:ext cx="7734300" cy="537436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Footer Placeholder 4"/>
          <p:cNvSpPr>
            <a:spLocks noGrp="1"/>
          </p:cNvSpPr>
          <p:nvPr>
            <p:ph type="ftr" sz="quarter" idx="11"/>
          </p:nvPr>
        </p:nvSpPr>
        <p:spPr/>
        <p:txBody>
          <a:bodyPr/>
          <a:lstStyle>
            <a:lvl1pPr>
              <a:defRPr>
                <a:solidFill>
                  <a:schemeClr val="tx1"/>
                </a:solidFill>
              </a:defRPr>
            </a:lvl1pPr>
          </a:lstStyle>
          <a:p>
            <a:r>
              <a:rPr lang="en-CA"/>
              <a:t>ORAT Test</a:t>
            </a:r>
          </a:p>
        </p:txBody>
      </p:sp>
      <p:sp>
        <p:nvSpPr>
          <p:cNvPr id="7" name="Slide Number Placeholder 5"/>
          <p:cNvSpPr>
            <a:spLocks noGrp="1"/>
          </p:cNvSpPr>
          <p:nvPr>
            <p:ph type="sldNum" sz="quarter" idx="12"/>
          </p:nvPr>
        </p:nvSpPr>
        <p:spPr>
          <a:xfrm>
            <a:off x="838200" y="6356350"/>
            <a:ext cx="2743200" cy="365125"/>
          </a:xfrm>
        </p:spPr>
        <p:txBody>
          <a:bodyPr/>
          <a:lstStyle>
            <a:lvl1pPr algn="l">
              <a:defRPr>
                <a:solidFill>
                  <a:schemeClr val="tx1"/>
                </a:solidFil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3365253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838200" y="1825625"/>
            <a:ext cx="10515600" cy="395468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Footer Placeholder 4"/>
          <p:cNvSpPr>
            <a:spLocks noGrp="1"/>
          </p:cNvSpPr>
          <p:nvPr>
            <p:ph type="ftr" sz="quarter" idx="11"/>
          </p:nvPr>
        </p:nvSpPr>
        <p:spPr/>
        <p:txBody>
          <a:bodyPr/>
          <a:lstStyle/>
          <a:p>
            <a:r>
              <a:rPr lang="en-CA"/>
              <a:t>ORAT Test</a:t>
            </a:r>
          </a:p>
        </p:txBody>
      </p:sp>
      <p:sp>
        <p:nvSpPr>
          <p:cNvPr id="6" name="Slide Number Placeholder 5"/>
          <p:cNvSpPr>
            <a:spLocks noGrp="1"/>
          </p:cNvSpPr>
          <p:nvPr>
            <p:ph type="sldNum" sz="quarter" idx="12"/>
          </p:nvPr>
        </p:nvSpPr>
        <p:spPr/>
        <p:txBody>
          <a:bodyPr/>
          <a:lstStyle/>
          <a:p>
            <a:fld id="{50318FBC-E0C3-4FC8-BE76-D6BBFE6AD098}" type="slidenum">
              <a:rPr lang="en-CA" smtClean="0"/>
              <a:t>‹#›</a:t>
            </a:fld>
            <a:endParaRPr lang="en-CA"/>
          </a:p>
        </p:txBody>
      </p:sp>
    </p:spTree>
    <p:extLst>
      <p:ext uri="{BB962C8B-B14F-4D97-AF65-F5344CB8AC3E}">
        <p14:creationId xmlns:p14="http://schemas.microsoft.com/office/powerpoint/2010/main" val="2155645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190851"/>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CA"/>
              <a:t>ORAT Test</a:t>
            </a:r>
          </a:p>
        </p:txBody>
      </p:sp>
      <p:sp>
        <p:nvSpPr>
          <p:cNvPr id="6" name="Slide Number Placeholder 5"/>
          <p:cNvSpPr>
            <a:spLocks noGrp="1"/>
          </p:cNvSpPr>
          <p:nvPr>
            <p:ph type="sldNum" sz="quarter" idx="12"/>
          </p:nvPr>
        </p:nvSpPr>
        <p:spPr>
          <a:xfrm>
            <a:off x="846351" y="6356350"/>
            <a:ext cx="2743200" cy="365125"/>
          </a:xfrm>
        </p:spPr>
        <p:txBody>
          <a:bodyPr/>
          <a:lstStyle>
            <a:lvl1pPr algn="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690141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3946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3946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11"/>
          </p:nvPr>
        </p:nvSpPr>
        <p:spPr/>
        <p:txBody>
          <a:bodyPr/>
          <a:lstStyle/>
          <a:p>
            <a:r>
              <a:rPr lang="en-CA"/>
              <a:t>ORAT Test</a:t>
            </a:r>
          </a:p>
        </p:txBody>
      </p:sp>
      <p:sp>
        <p:nvSpPr>
          <p:cNvPr id="7" name="Slide Number Placeholder 6"/>
          <p:cNvSpPr>
            <a:spLocks noGrp="1"/>
          </p:cNvSpPr>
          <p:nvPr>
            <p:ph type="sldNum" sz="quarter" idx="12"/>
          </p:nvPr>
        </p:nvSpPr>
        <p:spPr/>
        <p:txBody>
          <a:bodyPr/>
          <a:lstStyle/>
          <a:p>
            <a:fld id="{50318FBC-E0C3-4FC8-BE76-D6BBFE6AD098}" type="slidenum">
              <a:rPr lang="en-CA" smtClean="0"/>
              <a:t>‹#›</a:t>
            </a:fld>
            <a:endParaRPr lang="en-CA"/>
          </a:p>
        </p:txBody>
      </p:sp>
    </p:spTree>
    <p:extLst>
      <p:ext uri="{BB962C8B-B14F-4D97-AF65-F5344CB8AC3E}">
        <p14:creationId xmlns:p14="http://schemas.microsoft.com/office/powerpoint/2010/main" val="2166651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2834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2834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Footer Placeholder 7"/>
          <p:cNvSpPr>
            <a:spLocks noGrp="1"/>
          </p:cNvSpPr>
          <p:nvPr>
            <p:ph type="ftr" sz="quarter" idx="11"/>
          </p:nvPr>
        </p:nvSpPr>
        <p:spPr/>
        <p:txBody>
          <a:bodyPr/>
          <a:lstStyle>
            <a:lvl1pPr>
              <a:defRPr>
                <a:solidFill>
                  <a:schemeClr val="tx1"/>
                </a:solidFill>
              </a:defRPr>
            </a:lvl1pPr>
          </a:lstStyle>
          <a:p>
            <a:r>
              <a:rPr lang="en-CA"/>
              <a:t>ORAT Test</a:t>
            </a:r>
          </a:p>
        </p:txBody>
      </p:sp>
      <p:sp>
        <p:nvSpPr>
          <p:cNvPr id="9" name="Slide Number Placeholder 8"/>
          <p:cNvSpPr>
            <a:spLocks noGrp="1"/>
          </p:cNvSpPr>
          <p:nvPr>
            <p:ph type="sldNum" sz="quarter" idx="12"/>
          </p:nvPr>
        </p:nvSpPr>
        <p:spPr>
          <a:xfrm>
            <a:off x="839788" y="6356350"/>
            <a:ext cx="2743200" cy="365125"/>
          </a:xfrm>
        </p:spPr>
        <p:txBody>
          <a:bodyPr/>
          <a:lstStyle>
            <a:lvl1pPr algn="l">
              <a:defRPr>
                <a:solidFill>
                  <a:schemeClr val="tx1"/>
                </a:solidFil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162221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4" name="Footer Placeholder 3"/>
          <p:cNvSpPr>
            <a:spLocks noGrp="1"/>
          </p:cNvSpPr>
          <p:nvPr>
            <p:ph type="ftr" sz="quarter" idx="11"/>
          </p:nvPr>
        </p:nvSpPr>
        <p:spPr/>
        <p:txBody>
          <a:bodyPr/>
          <a:lstStyle>
            <a:lvl1pPr>
              <a:defRPr>
                <a:solidFill>
                  <a:schemeClr val="tx1"/>
                </a:solidFill>
              </a:defRPr>
            </a:lvl1pPr>
          </a:lstStyle>
          <a:p>
            <a:r>
              <a:rPr lang="en-CA"/>
              <a:t>ORAT Test</a:t>
            </a:r>
            <a:endParaRPr lang="en-CA" dirty="0"/>
          </a:p>
        </p:txBody>
      </p:sp>
      <p:sp>
        <p:nvSpPr>
          <p:cNvPr id="5" name="Slide Number Placeholder 4"/>
          <p:cNvSpPr>
            <a:spLocks noGrp="1"/>
          </p:cNvSpPr>
          <p:nvPr>
            <p:ph type="sldNum" sz="quarter" idx="12"/>
          </p:nvPr>
        </p:nvSpPr>
        <p:spPr>
          <a:xfrm>
            <a:off x="838200" y="6356350"/>
            <a:ext cx="2743200" cy="365125"/>
          </a:xfrm>
        </p:spPr>
        <p:txBody>
          <a:bodyPr/>
          <a:lstStyle>
            <a:lvl1pPr algn="l">
              <a:defRPr>
                <a:solidFill>
                  <a:schemeClr val="tx1"/>
                </a:solidFil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2787761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a:solidFill>
                  <a:schemeClr val="tx1"/>
                </a:solidFill>
              </a:defRPr>
            </a:lvl1pPr>
          </a:lstStyle>
          <a:p>
            <a:r>
              <a:rPr lang="en-CA"/>
              <a:t>ORAT Test</a:t>
            </a:r>
          </a:p>
        </p:txBody>
      </p:sp>
      <p:sp>
        <p:nvSpPr>
          <p:cNvPr id="4" name="Slide Number Placeholder 3"/>
          <p:cNvSpPr>
            <a:spLocks noGrp="1"/>
          </p:cNvSpPr>
          <p:nvPr>
            <p:ph type="sldNum" sz="quarter" idx="12"/>
          </p:nvPr>
        </p:nvSpPr>
        <p:spPr>
          <a:xfrm>
            <a:off x="838197" y="6356350"/>
            <a:ext cx="2743200" cy="365125"/>
          </a:xfrm>
        </p:spPr>
        <p:txBody>
          <a:bodyPr/>
          <a:lstStyle>
            <a:lvl1pPr algn="l">
              <a:defRPr>
                <a:solidFill>
                  <a:schemeClr val="tx1"/>
                </a:solidFil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473483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7847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74206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lvl1pPr algn="ctr">
              <a:defRPr>
                <a:solidFill>
                  <a:schemeClr val="tx1"/>
                </a:solidFill>
              </a:defRPr>
            </a:lvl1pPr>
          </a:lstStyle>
          <a:p>
            <a:r>
              <a:rPr lang="en-CA"/>
              <a:t>ORAT Test</a:t>
            </a:r>
            <a:endParaRPr lang="en-CA" dirty="0"/>
          </a:p>
        </p:txBody>
      </p:sp>
      <p:sp>
        <p:nvSpPr>
          <p:cNvPr id="7" name="Slide Number Placeholder 6"/>
          <p:cNvSpPr>
            <a:spLocks noGrp="1"/>
          </p:cNvSpPr>
          <p:nvPr>
            <p:ph type="sldNum" sz="quarter" idx="12"/>
          </p:nvPr>
        </p:nvSpPr>
        <p:spPr>
          <a:xfrm>
            <a:off x="839788" y="6356350"/>
            <a:ext cx="2743200" cy="365125"/>
          </a:xfrm>
        </p:spPr>
        <p:txBody>
          <a:bodyPr/>
          <a:lstStyle>
            <a:lvl1pPr algn="l">
              <a:defRPr>
                <a:solidFill>
                  <a:schemeClr val="tx1"/>
                </a:solidFil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2324829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6"/>
            <a:ext cx="6172200" cy="48255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77398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lvl1pPr>
              <a:defRPr>
                <a:solidFill>
                  <a:schemeClr val="tx1"/>
                </a:solidFill>
              </a:defRPr>
            </a:lvl1pPr>
          </a:lstStyle>
          <a:p>
            <a:r>
              <a:rPr lang="en-CA"/>
              <a:t>ORAT Test</a:t>
            </a:r>
          </a:p>
        </p:txBody>
      </p:sp>
      <p:sp>
        <p:nvSpPr>
          <p:cNvPr id="7" name="Slide Number Placeholder 6"/>
          <p:cNvSpPr>
            <a:spLocks noGrp="1"/>
          </p:cNvSpPr>
          <p:nvPr>
            <p:ph type="sldNum" sz="quarter" idx="12"/>
          </p:nvPr>
        </p:nvSpPr>
        <p:spPr>
          <a:xfrm>
            <a:off x="839788" y="6356350"/>
            <a:ext cx="2743200" cy="365125"/>
          </a:xfrm>
        </p:spPr>
        <p:txBody>
          <a:bodyPr/>
          <a:lstStyle>
            <a:lvl1pPr algn="l">
              <a:defRPr>
                <a:solidFill>
                  <a:schemeClr val="tx1"/>
                </a:solidFil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96219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5891128"/>
            <a:ext cx="11830050" cy="973221"/>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p:cNvSpPr>
            <a:spLocks noGrp="1"/>
          </p:cNvSpPr>
          <p:nvPr>
            <p:ph type="body" idx="1"/>
          </p:nvPr>
        </p:nvSpPr>
        <p:spPr>
          <a:xfrm>
            <a:off x="838200" y="1825625"/>
            <a:ext cx="10515600" cy="395795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olidFill>
              </a:defRPr>
            </a:lvl1pPr>
          </a:lstStyle>
          <a:p>
            <a:r>
              <a:rPr lang="en-CA"/>
              <a:t>ORAT Test</a:t>
            </a:r>
            <a:endParaRPr lang="en-CA" dirty="0"/>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50318FBC-E0C3-4FC8-BE76-D6BBFE6AD098}" type="slidenum">
              <a:rPr lang="en-CA" smtClean="0"/>
              <a:pPr/>
              <a:t>‹#›</a:t>
            </a:fld>
            <a:endParaRPr lang="en-CA"/>
          </a:p>
        </p:txBody>
      </p:sp>
    </p:spTree>
    <p:extLst>
      <p:ext uri="{BB962C8B-B14F-4D97-AF65-F5344CB8AC3E}">
        <p14:creationId xmlns:p14="http://schemas.microsoft.com/office/powerpoint/2010/main" val="144797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s://noc.esdc.gc.ca/Home/Welcome/4d655901c5a8499d8af705bb2a3aee03?GoCTemplateCulture=en-CA"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celpip.ca/" TargetMode="External"/><Relationship Id="rId2" Type="http://schemas.openxmlformats.org/officeDocument/2006/relationships/hyperlink" Target="http://www.ielts.org/" TargetMode="External"/><Relationship Id="rId1" Type="http://schemas.openxmlformats.org/officeDocument/2006/relationships/slideLayout" Target="../slideLayouts/slideLayout2.xml"/><Relationship Id="rId4" Type="http://schemas.openxmlformats.org/officeDocument/2006/relationships/hyperlink" Target="https://www.pearsonpte.com/pte-core"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canada.ca/en/immigration-refugees-citizenship/services/immigrate-canada/find-national-occupation-code.html#wb-auto-4" TargetMode="External"/><Relationship Id="rId2" Type="http://schemas.openxmlformats.org/officeDocument/2006/relationships/hyperlink" Target="https://noc.esdc.gc.ca/" TargetMode="External"/><Relationship Id="rId1" Type="http://schemas.openxmlformats.org/officeDocument/2006/relationships/slideLayout" Target="../slideLayouts/slideLayout2.xml"/><Relationship Id="rId5" Type="http://schemas.openxmlformats.org/officeDocument/2006/relationships/hyperlink" Target="mailto:empp-orat@archtoronto.org" TargetMode="External"/><Relationship Id="rId4" Type="http://schemas.openxmlformats.org/officeDocument/2006/relationships/hyperlink" Target="http://www.empp-orat.ca/"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canada.ca/en/immigration-refugees-citizenship/services/immigrate-canada/provincial-nominees/non-express-entry/eligibility.html" TargetMode="External"/><Relationship Id="rId2" Type="http://schemas.openxmlformats.org/officeDocument/2006/relationships/hyperlink" Target="https://www.canada.ca/en/immigration-refugees-citizenship/services/immigrate-canada/atlantic-immigration/how-to-immigrate/eligibility.html" TargetMode="External"/><Relationship Id="rId1" Type="http://schemas.openxmlformats.org/officeDocument/2006/relationships/slideLayout" Target="../slideLayouts/slideLayout2.xml"/><Relationship Id="rId4" Type="http://schemas.openxmlformats.org/officeDocument/2006/relationships/hyperlink" Target="https://www.canada.ca/en/immigration-refugees-citizenship/services/immigrate-canada/rural-northern-immigration-pilot/pr-eligibility.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noc.esdc.gc.c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1024" y="1122363"/>
            <a:ext cx="10887958" cy="2387600"/>
          </a:xfrm>
        </p:spPr>
        <p:txBody>
          <a:bodyPr anchor="t">
            <a:normAutofit fontScale="90000"/>
          </a:bodyPr>
          <a:lstStyle/>
          <a:p>
            <a:br>
              <a:rPr lang="en-CA" sz="4000" dirty="0"/>
            </a:br>
            <a:r>
              <a:rPr lang="en-CA" sz="4000" dirty="0"/>
              <a:t>Canada’s National Occupation Classification (NOC) </a:t>
            </a:r>
            <a:br>
              <a:rPr lang="en-CA" sz="4000" dirty="0"/>
            </a:br>
            <a:br>
              <a:rPr lang="en-CA" sz="4000" dirty="0"/>
            </a:br>
            <a:r>
              <a:rPr lang="en-CA" sz="4000" i="1" dirty="0"/>
              <a:t>User Guide for EMPP Applications</a:t>
            </a:r>
            <a:br>
              <a:rPr lang="en-CA" sz="4000" dirty="0"/>
            </a:br>
            <a:endParaRPr lang="en-CA" sz="4000" i="1" dirty="0"/>
          </a:p>
        </p:txBody>
      </p:sp>
      <p:sp>
        <p:nvSpPr>
          <p:cNvPr id="3" name="Subtitle 2"/>
          <p:cNvSpPr>
            <a:spLocks noGrp="1"/>
          </p:cNvSpPr>
          <p:nvPr>
            <p:ph type="subTitle" idx="1"/>
          </p:nvPr>
        </p:nvSpPr>
        <p:spPr>
          <a:xfrm>
            <a:off x="1513003" y="4292702"/>
            <a:ext cx="9144000" cy="1655762"/>
          </a:xfrm>
        </p:spPr>
        <p:txBody>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CA" sz="3200" b="0" i="0" u="none" strike="noStrike" kern="1200" cap="none" spc="0" normalizeH="0" baseline="0" noProof="0" dirty="0">
                <a:ln>
                  <a:noFill/>
                </a:ln>
                <a:solidFill>
                  <a:srgbClr val="FF0000"/>
                </a:solidFill>
                <a:effectLst/>
                <a:uLnTx/>
                <a:uFillTx/>
                <a:latin typeface="Georgia" panose="02040502050405020303"/>
                <a:ea typeface="+mn-ea"/>
                <a:cs typeface="+mn-cs"/>
              </a:rPr>
              <a:t>Office for Refugees, Archdiocese of Toronto (ORAT) </a:t>
            </a:r>
          </a:p>
          <a:p>
            <a:endParaRPr lang="en-CA" dirty="0"/>
          </a:p>
        </p:txBody>
      </p:sp>
      <p:sp>
        <p:nvSpPr>
          <p:cNvPr id="4" name="Slide Number Placeholder 3"/>
          <p:cNvSpPr>
            <a:spLocks noGrp="1"/>
          </p:cNvSpPr>
          <p:nvPr>
            <p:ph type="sldNum" sz="quarter" idx="12"/>
          </p:nvPr>
        </p:nvSpPr>
        <p:spPr/>
        <p:txBody>
          <a:bodyPr/>
          <a:lstStyle/>
          <a:p>
            <a:fld id="{50318FBC-E0C3-4FC8-BE76-D6BBFE6AD098}" type="slidenum">
              <a:rPr lang="en-CA" smtClean="0"/>
              <a:t>1</a:t>
            </a:fld>
            <a:endParaRPr lang="en-CA"/>
          </a:p>
        </p:txBody>
      </p:sp>
      <p:sp>
        <p:nvSpPr>
          <p:cNvPr id="5" name="Footer Placeholder 4"/>
          <p:cNvSpPr>
            <a:spLocks noGrp="1"/>
          </p:cNvSpPr>
          <p:nvPr>
            <p:ph type="ftr" sz="quarter" idx="11"/>
          </p:nvPr>
        </p:nvSpPr>
        <p:spPr/>
        <p:txBody>
          <a:bodyPr/>
          <a:lstStyle/>
          <a:p>
            <a:r>
              <a:rPr lang="en-CA" dirty="0"/>
              <a:t>December 2024</a:t>
            </a:r>
          </a:p>
        </p:txBody>
      </p:sp>
    </p:spTree>
    <p:extLst>
      <p:ext uri="{BB962C8B-B14F-4D97-AF65-F5344CB8AC3E}">
        <p14:creationId xmlns:p14="http://schemas.microsoft.com/office/powerpoint/2010/main" val="1122644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BB279-2CCB-E2FC-82DF-BD4CE07E7D05}"/>
              </a:ext>
            </a:extLst>
          </p:cNvPr>
          <p:cNvSpPr>
            <a:spLocks noGrp="1"/>
          </p:cNvSpPr>
          <p:nvPr>
            <p:ph type="title"/>
          </p:nvPr>
        </p:nvSpPr>
        <p:spPr>
          <a:xfrm>
            <a:off x="838200" y="365125"/>
            <a:ext cx="10515600" cy="1325563"/>
          </a:xfrm>
        </p:spPr>
        <p:txBody>
          <a:bodyPr/>
          <a:lstStyle/>
          <a:p>
            <a:r>
              <a:rPr lang="en-US" dirty="0"/>
              <a:t>Using TEER Codes to Find a Specific Job</a:t>
            </a:r>
            <a:endParaRPr lang="en-CA" dirty="0"/>
          </a:p>
        </p:txBody>
      </p:sp>
      <p:sp>
        <p:nvSpPr>
          <p:cNvPr id="3" name="Content Placeholder 2">
            <a:extLst>
              <a:ext uri="{FF2B5EF4-FFF2-40B4-BE49-F238E27FC236}">
                <a16:creationId xmlns:a16="http://schemas.microsoft.com/office/drawing/2014/main" id="{520A068E-3F9B-8D44-EB4D-E54F84F6BE10}"/>
              </a:ext>
            </a:extLst>
          </p:cNvPr>
          <p:cNvSpPr>
            <a:spLocks noGrp="1"/>
          </p:cNvSpPr>
          <p:nvPr>
            <p:ph sz="half" idx="1"/>
          </p:nvPr>
        </p:nvSpPr>
        <p:spPr>
          <a:xfrm>
            <a:off x="838200" y="1793727"/>
            <a:ext cx="10515600" cy="4230001"/>
          </a:xfrm>
        </p:spPr>
        <p:txBody>
          <a:bodyPr>
            <a:normAutofit fontScale="92500"/>
          </a:bodyPr>
          <a:lstStyle/>
          <a:p>
            <a:pPr marL="0" indent="0">
              <a:lnSpc>
                <a:spcPct val="107000"/>
              </a:lnSpc>
              <a:spcAft>
                <a:spcPts val="800"/>
              </a:spcAft>
              <a:buNone/>
            </a:pPr>
            <a:r>
              <a:rPr lang="en-CA" sz="2000" b="1" kern="100" dirty="0">
                <a:effectLst/>
                <a:ea typeface="Aptos" panose="020B0004020202020204" pitchFamily="34" charset="0"/>
                <a:cs typeface="Times New Roman" panose="02020603050405020304" pitchFamily="18" charset="0"/>
              </a:rPr>
              <a:t>How the TEER Code Is Used in the EMPP</a:t>
            </a:r>
            <a:endParaRPr lang="en-CA" sz="2000" kern="100" dirty="0">
              <a:effectLst/>
              <a:ea typeface="Aptos" panose="020B0004020202020204" pitchFamily="34" charset="0"/>
              <a:cs typeface="Times New Roman" panose="02020603050405020304" pitchFamily="18" charset="0"/>
            </a:endParaRPr>
          </a:p>
          <a:p>
            <a:pPr marL="342900" lvl="0" indent="-342900">
              <a:lnSpc>
                <a:spcPct val="107000"/>
              </a:lnSpc>
              <a:buSzPts val="1000"/>
              <a:buFont typeface="Symbol" panose="05050102010706020507" pitchFamily="18" charset="2"/>
              <a:buChar char=""/>
              <a:tabLst>
                <a:tab pos="457200" algn="l"/>
              </a:tabLst>
            </a:pPr>
            <a:r>
              <a:rPr lang="en-CA" sz="2000" i="1" u="sng" kern="100" dirty="0">
                <a:effectLst/>
                <a:ea typeface="Aptos" panose="020B0004020202020204" pitchFamily="34" charset="0"/>
                <a:cs typeface="Times New Roman" panose="02020603050405020304" pitchFamily="18" charset="0"/>
              </a:rPr>
              <a:t>Role of the 5-Digit NOC Code in the EMPP</a:t>
            </a:r>
            <a:r>
              <a:rPr lang="en-CA" sz="2000" kern="100" dirty="0">
                <a:effectLst/>
                <a:ea typeface="Aptos" panose="020B0004020202020204" pitchFamily="34" charset="0"/>
                <a:cs typeface="Times New Roman" panose="02020603050405020304" pitchFamily="18" charset="0"/>
              </a:rPr>
              <a:t>: As part of the EMPP, refugees must have their skills and work experience aligned with the NOC code for a specific occupation. Employers participating in this program use the NOC code to ensure that candidates have the right qualifications for the job</a:t>
            </a:r>
            <a:r>
              <a:rPr lang="en-CA" sz="2000" kern="100" dirty="0">
                <a:ea typeface="Aptos" panose="020B0004020202020204" pitchFamily="34" charset="0"/>
                <a:cs typeface="Times New Roman" panose="02020603050405020304" pitchFamily="18" charset="0"/>
              </a:rPr>
              <a:t>.</a:t>
            </a:r>
            <a:endParaRPr lang="en-CA" sz="2000" kern="100" dirty="0">
              <a:effectLst/>
              <a:ea typeface="Aptos" panose="020B0004020202020204" pitchFamily="34" charset="0"/>
              <a:cs typeface="Times New Roman" panose="02020603050405020304" pitchFamily="18" charset="0"/>
            </a:endParaRPr>
          </a:p>
          <a:p>
            <a:pPr marL="342900" lvl="0" indent="-342900">
              <a:lnSpc>
                <a:spcPct val="107000"/>
              </a:lnSpc>
              <a:buSzPts val="1000"/>
              <a:buFont typeface="Symbol" panose="05050102010706020507" pitchFamily="18" charset="2"/>
              <a:buChar char=""/>
              <a:tabLst>
                <a:tab pos="457200" algn="l"/>
              </a:tabLst>
            </a:pPr>
            <a:r>
              <a:rPr lang="en-CA" sz="2000" i="1" u="sng" kern="100" dirty="0">
                <a:effectLst/>
                <a:ea typeface="Aptos" panose="020B0004020202020204" pitchFamily="34" charset="0"/>
                <a:cs typeface="Times New Roman" panose="02020603050405020304" pitchFamily="18" charset="0"/>
              </a:rPr>
              <a:t>For Employers</a:t>
            </a:r>
            <a:r>
              <a:rPr lang="en-CA" sz="2000" kern="100" dirty="0">
                <a:effectLst/>
                <a:ea typeface="Aptos" panose="020B0004020202020204" pitchFamily="34" charset="0"/>
                <a:cs typeface="Times New Roman" panose="02020603050405020304" pitchFamily="18" charset="0"/>
              </a:rPr>
              <a:t>: Employers looking to hire skilled refugees can use the NOC code to identify occupations that match their job requirements. When hiring through the EMPP, it’s important to ensure the job matches the TEER code for the skilled worker being sponsored.</a:t>
            </a:r>
          </a:p>
          <a:p>
            <a:pPr marL="342900" lvl="0" indent="-342900">
              <a:lnSpc>
                <a:spcPct val="107000"/>
              </a:lnSpc>
              <a:spcAft>
                <a:spcPts val="800"/>
              </a:spcAft>
              <a:buSzPts val="1000"/>
              <a:buFont typeface="Symbol" panose="05050102010706020507" pitchFamily="18" charset="2"/>
              <a:buChar char=""/>
              <a:tabLst>
                <a:tab pos="457200" algn="l"/>
              </a:tabLst>
            </a:pPr>
            <a:r>
              <a:rPr lang="en-CA" sz="2000" i="1" u="sng" kern="100" dirty="0">
                <a:effectLst/>
                <a:ea typeface="Aptos" panose="020B0004020202020204" pitchFamily="34" charset="0"/>
                <a:cs typeface="Times New Roman" panose="02020603050405020304" pitchFamily="18" charset="0"/>
              </a:rPr>
              <a:t>For Refugees</a:t>
            </a:r>
            <a:r>
              <a:rPr lang="en-CA" sz="2000" kern="100" dirty="0">
                <a:effectLst/>
                <a:ea typeface="Aptos" panose="020B0004020202020204" pitchFamily="34" charset="0"/>
                <a:cs typeface="Times New Roman" panose="02020603050405020304" pitchFamily="18" charset="0"/>
              </a:rPr>
              <a:t>: If you are a refugee looking to participate in the EMPP, finding the right NOC code for your occupation is essential. This will help to match your skill set with employment opportunities, ensuring that you’re a good match for the Canadian employer.</a:t>
            </a:r>
          </a:p>
          <a:p>
            <a:pPr marL="0" lvl="0" indent="0">
              <a:lnSpc>
                <a:spcPct val="115000"/>
              </a:lnSpc>
              <a:spcAft>
                <a:spcPts val="800"/>
              </a:spcAft>
              <a:buNone/>
            </a:pPr>
            <a:endParaRPr lang="en-CA" kern="100" dirty="0">
              <a:ea typeface="Aptos" panose="020B0004020202020204" pitchFamily="34" charset="0"/>
              <a:cs typeface="Times New Roman" panose="02020603050405020304" pitchFamily="18" charset="0"/>
            </a:endParaRPr>
          </a:p>
          <a:p>
            <a:endParaRPr lang="en-CA" dirty="0"/>
          </a:p>
        </p:txBody>
      </p:sp>
      <p:sp>
        <p:nvSpPr>
          <p:cNvPr id="6" name="Slide Number Placeholder 5">
            <a:extLst>
              <a:ext uri="{FF2B5EF4-FFF2-40B4-BE49-F238E27FC236}">
                <a16:creationId xmlns:a16="http://schemas.microsoft.com/office/drawing/2014/main" id="{B372A7C3-66EC-FF5F-30FD-11A3315EE668}"/>
              </a:ext>
            </a:extLst>
          </p:cNvPr>
          <p:cNvSpPr>
            <a:spLocks noGrp="1"/>
          </p:cNvSpPr>
          <p:nvPr>
            <p:ph type="sldNum" sz="quarter" idx="12"/>
          </p:nvPr>
        </p:nvSpPr>
        <p:spPr/>
        <p:txBody>
          <a:bodyPr/>
          <a:lstStyle/>
          <a:p>
            <a:fld id="{50318FBC-E0C3-4FC8-BE76-D6BBFE6AD098}" type="slidenum">
              <a:rPr lang="en-CA" smtClean="0"/>
              <a:t>10</a:t>
            </a:fld>
            <a:endParaRPr lang="en-CA" dirty="0"/>
          </a:p>
        </p:txBody>
      </p:sp>
    </p:spTree>
    <p:extLst>
      <p:ext uri="{BB962C8B-B14F-4D97-AF65-F5344CB8AC3E}">
        <p14:creationId xmlns:p14="http://schemas.microsoft.com/office/powerpoint/2010/main" val="1640530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6E82988-9393-E5A6-2D3D-C4EDF3B1EC62}"/>
              </a:ext>
            </a:extLst>
          </p:cNvPr>
          <p:cNvSpPr/>
          <p:nvPr/>
        </p:nvSpPr>
        <p:spPr>
          <a:xfrm>
            <a:off x="8363415" y="370289"/>
            <a:ext cx="2676292" cy="680012"/>
          </a:xfrm>
          <a:prstGeom prst="rect">
            <a:avLst/>
          </a:prstGeom>
          <a:solidFill>
            <a:schemeClr val="accent6">
              <a:lumMod val="40000"/>
              <a:lumOff val="60000"/>
            </a:schemeClr>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r>
              <a:rPr lang="en-US" i="1" dirty="0">
                <a:solidFill>
                  <a:schemeClr val="tx2"/>
                </a:solidFill>
              </a:rPr>
              <a:t>Searching for Occupations &amp; NOC Codes </a:t>
            </a:r>
          </a:p>
        </p:txBody>
      </p:sp>
      <p:sp>
        <p:nvSpPr>
          <p:cNvPr id="2" name="Title 1">
            <a:extLst>
              <a:ext uri="{FF2B5EF4-FFF2-40B4-BE49-F238E27FC236}">
                <a16:creationId xmlns:a16="http://schemas.microsoft.com/office/drawing/2014/main" id="{88A09B8B-6386-3D7F-DAB7-33A728CD066F}"/>
              </a:ext>
            </a:extLst>
          </p:cNvPr>
          <p:cNvSpPr>
            <a:spLocks noGrp="1"/>
          </p:cNvSpPr>
          <p:nvPr>
            <p:ph type="title"/>
          </p:nvPr>
        </p:nvSpPr>
        <p:spPr>
          <a:xfrm>
            <a:off x="838200" y="245538"/>
            <a:ext cx="8082776" cy="1325563"/>
          </a:xfrm>
        </p:spPr>
        <p:txBody>
          <a:bodyPr/>
          <a:lstStyle/>
          <a:p>
            <a:r>
              <a:rPr lang="en-US" dirty="0"/>
              <a:t>Virtual Tour  </a:t>
            </a:r>
            <a:endParaRPr lang="en-CA" dirty="0"/>
          </a:p>
        </p:txBody>
      </p:sp>
      <p:sp>
        <p:nvSpPr>
          <p:cNvPr id="3" name="Content Placeholder 2">
            <a:extLst>
              <a:ext uri="{FF2B5EF4-FFF2-40B4-BE49-F238E27FC236}">
                <a16:creationId xmlns:a16="http://schemas.microsoft.com/office/drawing/2014/main" id="{979C1C9F-7AE5-2B43-E000-D4BF6C0EBAC4}"/>
              </a:ext>
            </a:extLst>
          </p:cNvPr>
          <p:cNvSpPr>
            <a:spLocks noGrp="1"/>
          </p:cNvSpPr>
          <p:nvPr>
            <p:ph sz="half" idx="1"/>
          </p:nvPr>
        </p:nvSpPr>
        <p:spPr>
          <a:xfrm>
            <a:off x="838200" y="1708261"/>
            <a:ext cx="10515598" cy="3650123"/>
          </a:xfrm>
        </p:spPr>
        <p:txBody>
          <a:bodyPr>
            <a:noAutofit/>
          </a:bodyPr>
          <a:lstStyle/>
          <a:p>
            <a:pPr marL="0" indent="0">
              <a:buNone/>
            </a:pPr>
            <a:r>
              <a:rPr lang="en-US" sz="2400" dirty="0"/>
              <a:t>E</a:t>
            </a:r>
            <a:r>
              <a:rPr lang="en-US" sz="2400" dirty="0">
                <a:effectLst/>
              </a:rPr>
              <a:t>mployers </a:t>
            </a:r>
            <a:r>
              <a:rPr lang="en-US" sz="2400" dirty="0"/>
              <a:t>and </a:t>
            </a:r>
            <a:r>
              <a:rPr lang="en-US" sz="2400" dirty="0">
                <a:effectLst/>
              </a:rPr>
              <a:t>candidates can use the online NOC search tool to find occupations and their corresponding 5-digit TEER code.</a:t>
            </a:r>
          </a:p>
          <a:p>
            <a:pPr marL="342900" lvl="0" indent="-342900">
              <a:buSzPts val="1000"/>
              <a:buFont typeface="Symbol" panose="05050102010706020507" pitchFamily="18" charset="2"/>
              <a:buChar char=""/>
              <a:tabLst>
                <a:tab pos="457200" algn="l"/>
              </a:tabLst>
            </a:pPr>
            <a:r>
              <a:rPr lang="en-CA" sz="2400" b="1" dirty="0">
                <a:solidFill>
                  <a:srgbClr val="333333"/>
                </a:solidFill>
                <a:effectLst/>
                <a:ea typeface="Times New Roman" panose="02020603050405020304" pitchFamily="18" charset="0"/>
                <a:cs typeface="Noto Sans" panose="020B0502040504020204" pitchFamily="34" charset="0"/>
              </a:rPr>
              <a:t>Online NOC Search Tool</a:t>
            </a:r>
            <a:r>
              <a:rPr lang="en-CA" sz="2400" dirty="0">
                <a:solidFill>
                  <a:srgbClr val="333333"/>
                </a:solidFill>
                <a:effectLst/>
                <a:ea typeface="Times New Roman" panose="02020603050405020304" pitchFamily="18" charset="0"/>
                <a:cs typeface="Noto Sans" panose="020B0502040504020204" pitchFamily="34" charset="0"/>
              </a:rPr>
              <a:t>: Go to the </a:t>
            </a:r>
            <a:r>
              <a:rPr lang="en-CA" sz="2400" u="sng" dirty="0">
                <a:solidFill>
                  <a:srgbClr val="000000"/>
                </a:solidFill>
                <a:effectLst/>
                <a:ea typeface="Times New Roman" panose="02020603050405020304" pitchFamily="18" charset="0"/>
                <a:hlinkClick r:id="rId2"/>
              </a:rPr>
              <a:t>NOC website</a:t>
            </a:r>
            <a:r>
              <a:rPr lang="en-CA" sz="2400" u="sng" dirty="0">
                <a:solidFill>
                  <a:srgbClr val="467886"/>
                </a:solidFill>
                <a:effectLst/>
                <a:ea typeface="Times New Roman" panose="02020603050405020304" pitchFamily="18" charset="0"/>
              </a:rPr>
              <a:t> </a:t>
            </a:r>
            <a:r>
              <a:rPr lang="en-CA" sz="2400" dirty="0">
                <a:solidFill>
                  <a:srgbClr val="333333"/>
                </a:solidFill>
                <a:effectLst/>
                <a:ea typeface="Times New Roman" panose="02020603050405020304" pitchFamily="18" charset="0"/>
                <a:cs typeface="Noto Sans" panose="020B0502040504020204" pitchFamily="34" charset="0"/>
              </a:rPr>
              <a:t>and either search by job title, occupation, or browse through categories. The system will show you the 5-digit NOC code, a description of the job duties, and the TEER code.</a:t>
            </a:r>
            <a:endParaRPr lang="en-CA" sz="2400" dirty="0">
              <a:effectLst/>
              <a:ea typeface="Times New Roman" panose="02020603050405020304" pitchFamily="18" charset="0"/>
            </a:endParaRPr>
          </a:p>
          <a:p>
            <a:pPr marL="342900" lvl="0" indent="-342900">
              <a:spcAft>
                <a:spcPts val="865"/>
              </a:spcAft>
              <a:buSzPts val="1000"/>
              <a:buFont typeface="Symbol" panose="05050102010706020507" pitchFamily="18" charset="2"/>
              <a:buChar char=""/>
              <a:tabLst>
                <a:tab pos="457200" algn="l"/>
              </a:tabLst>
            </a:pPr>
            <a:r>
              <a:rPr lang="en-CA" sz="2400" b="1" dirty="0">
                <a:solidFill>
                  <a:srgbClr val="333333"/>
                </a:solidFill>
                <a:effectLst/>
                <a:ea typeface="Times New Roman" panose="02020603050405020304" pitchFamily="18" charset="0"/>
                <a:cs typeface="Noto Sans" panose="020B0502040504020204" pitchFamily="34" charset="0"/>
              </a:rPr>
              <a:t>Example Search</a:t>
            </a:r>
            <a:r>
              <a:rPr lang="en-CA" sz="2400" dirty="0">
                <a:solidFill>
                  <a:srgbClr val="333333"/>
                </a:solidFill>
                <a:effectLst/>
                <a:ea typeface="Times New Roman" panose="02020603050405020304" pitchFamily="18" charset="0"/>
                <a:cs typeface="Noto Sans" panose="020B0502040504020204" pitchFamily="34" charset="0"/>
              </a:rPr>
              <a:t>: For instance, if you’re a candidate with experience as a chef, you can search for the job title, and the system will return the 5-digit NOC code and indicate that it falls under TEER 2, which is a skilled trade occupation.</a:t>
            </a:r>
            <a:endParaRPr lang="en-CA" sz="2400" dirty="0">
              <a:effectLst/>
              <a:ea typeface="Times New Roman" panose="02020603050405020304" pitchFamily="18" charset="0"/>
            </a:endParaRPr>
          </a:p>
          <a:p>
            <a:pPr marL="0" indent="0">
              <a:buNone/>
            </a:pPr>
            <a:endParaRPr lang="en-US" sz="1800" dirty="0">
              <a:effectLst/>
            </a:endParaRPr>
          </a:p>
        </p:txBody>
      </p:sp>
      <p:sp>
        <p:nvSpPr>
          <p:cNvPr id="6" name="Slide Number Placeholder 5">
            <a:extLst>
              <a:ext uri="{FF2B5EF4-FFF2-40B4-BE49-F238E27FC236}">
                <a16:creationId xmlns:a16="http://schemas.microsoft.com/office/drawing/2014/main" id="{08091D2D-7B03-2F19-E7B6-3EAE31F65D55}"/>
              </a:ext>
            </a:extLst>
          </p:cNvPr>
          <p:cNvSpPr>
            <a:spLocks noGrp="1"/>
          </p:cNvSpPr>
          <p:nvPr>
            <p:ph type="sldNum" sz="quarter" idx="12"/>
          </p:nvPr>
        </p:nvSpPr>
        <p:spPr/>
        <p:txBody>
          <a:bodyPr/>
          <a:lstStyle/>
          <a:p>
            <a:fld id="{50318FBC-E0C3-4FC8-BE76-D6BBFE6AD098}" type="slidenum">
              <a:rPr lang="en-CA" smtClean="0"/>
              <a:t>11</a:t>
            </a:fld>
            <a:endParaRPr lang="en-CA"/>
          </a:p>
        </p:txBody>
      </p:sp>
    </p:spTree>
    <p:extLst>
      <p:ext uri="{BB962C8B-B14F-4D97-AF65-F5344CB8AC3E}">
        <p14:creationId xmlns:p14="http://schemas.microsoft.com/office/powerpoint/2010/main" val="3897132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DE23D-0D07-9C08-B34A-B66260D89A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644907-FC10-F320-EB27-9CE7018FDDC2}"/>
              </a:ext>
            </a:extLst>
          </p:cNvPr>
          <p:cNvSpPr>
            <a:spLocks noGrp="1"/>
          </p:cNvSpPr>
          <p:nvPr>
            <p:ph type="title"/>
          </p:nvPr>
        </p:nvSpPr>
        <p:spPr>
          <a:xfrm>
            <a:off x="838200" y="245539"/>
            <a:ext cx="10569498" cy="858432"/>
          </a:xfrm>
        </p:spPr>
        <p:txBody>
          <a:bodyPr>
            <a:noAutofit/>
          </a:bodyPr>
          <a:lstStyle/>
          <a:p>
            <a:r>
              <a:rPr lang="en-US" sz="3200" dirty="0"/>
              <a:t>Live Example 1: Search by Broad Occupational Category</a:t>
            </a:r>
            <a:endParaRPr lang="en-CA" sz="3200" dirty="0"/>
          </a:p>
        </p:txBody>
      </p:sp>
      <p:sp>
        <p:nvSpPr>
          <p:cNvPr id="3" name="Content Placeholder 2">
            <a:extLst>
              <a:ext uri="{FF2B5EF4-FFF2-40B4-BE49-F238E27FC236}">
                <a16:creationId xmlns:a16="http://schemas.microsoft.com/office/drawing/2014/main" id="{C7E51526-8656-F1A9-4605-F6F06AAFEF03}"/>
              </a:ext>
            </a:extLst>
          </p:cNvPr>
          <p:cNvSpPr>
            <a:spLocks noGrp="1"/>
          </p:cNvSpPr>
          <p:nvPr>
            <p:ph sz="half" idx="1"/>
          </p:nvPr>
        </p:nvSpPr>
        <p:spPr>
          <a:xfrm>
            <a:off x="838200" y="1215483"/>
            <a:ext cx="10904033" cy="4631135"/>
          </a:xfrm>
        </p:spPr>
        <p:txBody>
          <a:bodyPr>
            <a:noAutofit/>
          </a:bodyPr>
          <a:lstStyle/>
          <a:p>
            <a:pPr marL="342900" lvl="0" indent="-342900">
              <a:lnSpc>
                <a:spcPct val="100000"/>
              </a:lnSpc>
              <a:buFont typeface="+mj-lt"/>
              <a:buAutoNum type="arabicPeriod"/>
            </a:pPr>
            <a:r>
              <a:rPr lang="en-CA" sz="1300" kern="100" dirty="0">
                <a:effectLst/>
                <a:ea typeface="Aptos" panose="020B0004020202020204" pitchFamily="34" charset="0"/>
                <a:cs typeface="Noto Sans" panose="020B0502040504020204" pitchFamily="34" charset="0"/>
              </a:rPr>
              <a:t>Choose </a:t>
            </a:r>
            <a:r>
              <a:rPr lang="en-CA" sz="1300" b="1" kern="100" dirty="0">
                <a:effectLst/>
                <a:ea typeface="Aptos" panose="020B0004020202020204" pitchFamily="34" charset="0"/>
                <a:cs typeface="Noto Sans" panose="020B0502040504020204" pitchFamily="34" charset="0"/>
              </a:rPr>
              <a:t>NOC 2021 Version 1.0</a:t>
            </a:r>
            <a:r>
              <a:rPr lang="en-CA" sz="1300" kern="100" dirty="0">
                <a:effectLst/>
                <a:ea typeface="Aptos" panose="020B0004020202020204" pitchFamily="34" charset="0"/>
                <a:cs typeface="Noto Sans" panose="020B0502040504020204" pitchFamily="34" charset="0"/>
              </a:rPr>
              <a:t> and </a:t>
            </a:r>
            <a:r>
              <a:rPr lang="en-CA" sz="1300" b="1" kern="100" dirty="0">
                <a:effectLst/>
                <a:ea typeface="Aptos" panose="020B0004020202020204" pitchFamily="34" charset="0"/>
                <a:cs typeface="Noto Sans" panose="020B0502040504020204" pitchFamily="34" charset="0"/>
              </a:rPr>
              <a:t>search</a:t>
            </a:r>
            <a:r>
              <a:rPr lang="en-CA" sz="1300" kern="100" dirty="0">
                <a:effectLst/>
                <a:ea typeface="Aptos" panose="020B0004020202020204" pitchFamily="34" charset="0"/>
                <a:cs typeface="Noto Sans" panose="020B0502040504020204" pitchFamily="34" charset="0"/>
              </a:rPr>
              <a:t> the broad occupational category</a:t>
            </a:r>
            <a:r>
              <a:rPr lang="en-CA" sz="1300" kern="100" dirty="0">
                <a:effectLst/>
                <a:ea typeface="Aptos" panose="020B0004020202020204" pitchFamily="34" charset="0"/>
                <a:cs typeface="Times New Roman" panose="02020603050405020304" pitchFamily="18" charset="0"/>
              </a:rPr>
              <a:t>.  </a:t>
            </a:r>
          </a:p>
          <a:p>
            <a:pPr marL="342900" lvl="0" indent="-342900">
              <a:lnSpc>
                <a:spcPct val="100000"/>
              </a:lnSpc>
              <a:buFont typeface="+mj-lt"/>
              <a:buAutoNum type="arabicPeriod"/>
            </a:pPr>
            <a:r>
              <a:rPr lang="en-CA" sz="1300" kern="100" dirty="0">
                <a:effectLst/>
                <a:ea typeface="Aptos" panose="020B0004020202020204" pitchFamily="34" charset="0"/>
                <a:cs typeface="Times New Roman" panose="02020603050405020304" pitchFamily="18" charset="0"/>
              </a:rPr>
              <a:t>Enter the broad occupational category in the “</a:t>
            </a:r>
            <a:r>
              <a:rPr lang="en-CA" sz="1300" b="1" kern="100" dirty="0">
                <a:effectLst/>
                <a:ea typeface="Aptos" panose="020B0004020202020204" pitchFamily="34" charset="0"/>
                <a:cs typeface="Times New Roman" panose="02020603050405020304" pitchFamily="18" charset="0"/>
              </a:rPr>
              <a:t>Filter items</a:t>
            </a:r>
            <a:r>
              <a:rPr lang="en-CA" sz="1300" kern="100" dirty="0">
                <a:effectLst/>
                <a:ea typeface="Aptos" panose="020B0004020202020204" pitchFamily="34" charset="0"/>
                <a:cs typeface="Times New Roman" panose="02020603050405020304" pitchFamily="18" charset="0"/>
              </a:rPr>
              <a:t>” field.</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As you type words, the table will change to display related entries.</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Select sort button under TEER</a:t>
            </a:r>
          </a:p>
          <a:p>
            <a:pPr marL="342900" lvl="0" indent="-342900">
              <a:lnSpc>
                <a:spcPct val="100000"/>
              </a:lnSpc>
              <a:buFont typeface="+mj-lt"/>
              <a:buAutoNum type="arabicPeriod"/>
            </a:pPr>
            <a:r>
              <a:rPr lang="en-CA" sz="1300" kern="100" dirty="0">
                <a:effectLst/>
                <a:ea typeface="Aptos" panose="020B0004020202020204" pitchFamily="34" charset="0"/>
                <a:cs typeface="Times New Roman" panose="02020603050405020304" pitchFamily="18" charset="0"/>
              </a:rPr>
              <a:t>Search for the specific </a:t>
            </a:r>
            <a:r>
              <a:rPr lang="en-CA" sz="1300" b="1" kern="100" dirty="0">
                <a:effectLst/>
                <a:ea typeface="Aptos" panose="020B0004020202020204" pitchFamily="34" charset="0"/>
                <a:cs typeface="Times New Roman" panose="02020603050405020304" pitchFamily="18" charset="0"/>
              </a:rPr>
              <a:t>Unit Group</a:t>
            </a:r>
            <a:endParaRPr lang="en-CA" sz="1300" kern="100" dirty="0">
              <a:effectLst/>
              <a:ea typeface="Aptos" panose="020B0004020202020204" pitchFamily="34" charset="0"/>
              <a:cs typeface="Times New Roman" panose="02020603050405020304" pitchFamily="18" charset="0"/>
            </a:endParaRP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Select the desired hyperlink to see example job titles covered under this Unit Group Code</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Also review the Major Group, Sub-Major Group and Minor Group (see right side of page)</a:t>
            </a:r>
          </a:p>
          <a:p>
            <a:pPr marL="342900" lvl="0" indent="-342900">
              <a:lnSpc>
                <a:spcPct val="100000"/>
              </a:lnSpc>
              <a:buFont typeface="+mj-lt"/>
              <a:buAutoNum type="arabicPeriod"/>
            </a:pPr>
            <a:r>
              <a:rPr lang="en-CA" sz="1300" b="1" kern="100" dirty="0">
                <a:effectLst/>
                <a:ea typeface="Aptos" panose="020B0004020202020204" pitchFamily="34" charset="0"/>
                <a:cs typeface="Times New Roman" panose="02020603050405020304" pitchFamily="18" charset="0"/>
              </a:rPr>
              <a:t>Write down the numeric code</a:t>
            </a:r>
            <a:r>
              <a:rPr lang="en-CA" sz="1300" kern="100" dirty="0">
                <a:effectLst/>
                <a:ea typeface="Aptos" panose="020B0004020202020204" pitchFamily="34" charset="0"/>
                <a:cs typeface="Times New Roman" panose="02020603050405020304" pitchFamily="18" charset="0"/>
              </a:rPr>
              <a:t> shown in the centre column.</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For example: 75111.</a:t>
            </a:r>
          </a:p>
          <a:p>
            <a:pPr marL="342900" lvl="0" indent="-342900">
              <a:lnSpc>
                <a:spcPct val="100000"/>
              </a:lnSpc>
              <a:buFont typeface="+mj-lt"/>
              <a:buAutoNum type="arabicPeriod"/>
            </a:pPr>
            <a:r>
              <a:rPr lang="en-CA" sz="1300" b="1" kern="100" dirty="0">
                <a:effectLst/>
                <a:ea typeface="Aptos" panose="020B0004020202020204" pitchFamily="34" charset="0"/>
                <a:cs typeface="Times New Roman" panose="02020603050405020304" pitchFamily="18" charset="0"/>
              </a:rPr>
              <a:t>Write down the appropriate job title</a:t>
            </a:r>
            <a:r>
              <a:rPr lang="en-CA" sz="1300" kern="100" dirty="0">
                <a:effectLst/>
                <a:ea typeface="Aptos" panose="020B0004020202020204" pitchFamily="34" charset="0"/>
                <a:cs typeface="Times New Roman" panose="02020603050405020304" pitchFamily="18" charset="0"/>
              </a:rPr>
              <a:t>.</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For example: Trades helpers and labourers</a:t>
            </a:r>
          </a:p>
          <a:p>
            <a:pPr marL="342900" lvl="0" indent="-342900">
              <a:lnSpc>
                <a:spcPct val="100000"/>
              </a:lnSpc>
              <a:buFont typeface="+mj-lt"/>
              <a:buAutoNum type="arabicPeriod"/>
            </a:pPr>
            <a:r>
              <a:rPr lang="en-CA" sz="1300" b="1" kern="100" dirty="0">
                <a:effectLst/>
                <a:ea typeface="Aptos" panose="020B0004020202020204" pitchFamily="34" charset="0"/>
                <a:cs typeface="Times New Roman" panose="02020603050405020304" pitchFamily="18" charset="0"/>
              </a:rPr>
              <a:t>Write down the TEER category</a:t>
            </a:r>
            <a:r>
              <a:rPr lang="en-CA" sz="1300" kern="100" dirty="0">
                <a:effectLst/>
                <a:ea typeface="Aptos" panose="020B0004020202020204" pitchFamily="34" charset="0"/>
                <a:cs typeface="Times New Roman" panose="02020603050405020304" pitchFamily="18" charset="0"/>
              </a:rPr>
              <a:t> shown in the right column.</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For example: 5</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For employers: Make sure the </a:t>
            </a:r>
            <a:r>
              <a:rPr lang="en-CA" sz="1300" b="1" kern="100" dirty="0">
                <a:effectLst/>
                <a:ea typeface="Aptos" panose="020B0004020202020204" pitchFamily="34" charset="0"/>
                <a:cs typeface="Times New Roman" panose="02020603050405020304" pitchFamily="18" charset="0"/>
              </a:rPr>
              <a:t>main duties</a:t>
            </a:r>
            <a:r>
              <a:rPr lang="en-CA" sz="1300" kern="100" dirty="0">
                <a:effectLst/>
                <a:ea typeface="Aptos" panose="020B0004020202020204" pitchFamily="34" charset="0"/>
                <a:cs typeface="Times New Roman" panose="02020603050405020304" pitchFamily="18" charset="0"/>
              </a:rPr>
              <a:t> listed closely match the job description</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For refugee candidates: Make sure that the main duties listed closely match your paid work experience.</a:t>
            </a:r>
          </a:p>
          <a:p>
            <a:pPr marL="742950" lvl="1" indent="-285750">
              <a:lnSpc>
                <a:spcPct val="100000"/>
              </a:lnSpc>
              <a:buFont typeface="+mj-lt"/>
              <a:buAutoNum type="alphaLcPeriod"/>
            </a:pPr>
            <a:r>
              <a:rPr lang="en-CA" sz="1300" kern="100" dirty="0">
                <a:effectLst/>
                <a:ea typeface="Aptos" panose="020B0004020202020204" pitchFamily="34" charset="0"/>
                <a:cs typeface="Times New Roman" panose="02020603050405020304" pitchFamily="18" charset="0"/>
              </a:rPr>
              <a:t>If they don’t, you’ll need to find a different job title and duties that match yours.</a:t>
            </a:r>
          </a:p>
          <a:p>
            <a:pPr marL="342900" lvl="0" indent="-342900">
              <a:lnSpc>
                <a:spcPct val="100000"/>
              </a:lnSpc>
              <a:buFont typeface="+mj-lt"/>
              <a:buAutoNum type="arabicPeriod"/>
            </a:pPr>
            <a:r>
              <a:rPr lang="en-CA" sz="1300" b="1" kern="100" dirty="0">
                <a:effectLst/>
                <a:ea typeface="Aptos" panose="020B0004020202020204" pitchFamily="34" charset="0"/>
                <a:cs typeface="Noto Sans" panose="020B0502040504020204" pitchFamily="34" charset="0"/>
              </a:rPr>
              <a:t>Find the closest match</a:t>
            </a:r>
            <a:r>
              <a:rPr lang="en-CA" sz="1300" kern="100" dirty="0">
                <a:effectLst/>
                <a:ea typeface="Aptos" panose="020B0004020202020204" pitchFamily="34" charset="0"/>
                <a:cs typeface="Noto Sans" panose="020B0502040504020204" pitchFamily="34" charset="0"/>
              </a:rPr>
              <a:t> in the list.</a:t>
            </a:r>
            <a:endParaRPr lang="en-CA" sz="1300" kern="100" dirty="0">
              <a:effectLst/>
              <a:ea typeface="Aptos" panose="020B0004020202020204" pitchFamily="34" charset="0"/>
              <a:cs typeface="Times New Roman" panose="02020603050405020304" pitchFamily="18" charset="0"/>
            </a:endParaRPr>
          </a:p>
          <a:p>
            <a:pPr marL="0" indent="0">
              <a:buNone/>
            </a:pPr>
            <a:endParaRPr lang="en-US" sz="1800" dirty="0">
              <a:effectLst/>
            </a:endParaRPr>
          </a:p>
        </p:txBody>
      </p:sp>
      <p:sp>
        <p:nvSpPr>
          <p:cNvPr id="6" name="Slide Number Placeholder 5">
            <a:extLst>
              <a:ext uri="{FF2B5EF4-FFF2-40B4-BE49-F238E27FC236}">
                <a16:creationId xmlns:a16="http://schemas.microsoft.com/office/drawing/2014/main" id="{1045E535-6BFD-C3EB-F98C-86DF703CB8B3}"/>
              </a:ext>
            </a:extLst>
          </p:cNvPr>
          <p:cNvSpPr>
            <a:spLocks noGrp="1"/>
          </p:cNvSpPr>
          <p:nvPr>
            <p:ph type="sldNum" sz="quarter" idx="12"/>
          </p:nvPr>
        </p:nvSpPr>
        <p:spPr/>
        <p:txBody>
          <a:bodyPr/>
          <a:lstStyle/>
          <a:p>
            <a:fld id="{50318FBC-E0C3-4FC8-BE76-D6BBFE6AD098}" type="slidenum">
              <a:rPr lang="en-CA" smtClean="0"/>
              <a:t>12</a:t>
            </a:fld>
            <a:endParaRPr lang="en-CA"/>
          </a:p>
        </p:txBody>
      </p:sp>
    </p:spTree>
    <p:extLst>
      <p:ext uri="{BB962C8B-B14F-4D97-AF65-F5344CB8AC3E}">
        <p14:creationId xmlns:p14="http://schemas.microsoft.com/office/powerpoint/2010/main" val="3347452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170BA-B145-A142-6453-5901E487AD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EC1362-BA5D-0A73-09C6-06797D0C8735}"/>
              </a:ext>
            </a:extLst>
          </p:cNvPr>
          <p:cNvSpPr>
            <a:spLocks noGrp="1"/>
          </p:cNvSpPr>
          <p:nvPr>
            <p:ph type="title"/>
          </p:nvPr>
        </p:nvSpPr>
        <p:spPr>
          <a:xfrm>
            <a:off x="838200" y="245539"/>
            <a:ext cx="10344912" cy="779697"/>
          </a:xfrm>
        </p:spPr>
        <p:txBody>
          <a:bodyPr>
            <a:normAutofit fontScale="90000"/>
          </a:bodyPr>
          <a:lstStyle/>
          <a:p>
            <a:r>
              <a:rPr lang="en-US" dirty="0"/>
              <a:t>Live Example 2: </a:t>
            </a:r>
            <a:r>
              <a:rPr lang="en-US" dirty="0" err="1"/>
              <a:t>Searc</a:t>
            </a:r>
            <a:r>
              <a:rPr lang="en-US" dirty="0"/>
              <a:t> by Specific Job Title  </a:t>
            </a:r>
            <a:endParaRPr lang="en-CA" dirty="0"/>
          </a:p>
        </p:txBody>
      </p:sp>
      <p:sp>
        <p:nvSpPr>
          <p:cNvPr id="3" name="Content Placeholder 2">
            <a:extLst>
              <a:ext uri="{FF2B5EF4-FFF2-40B4-BE49-F238E27FC236}">
                <a16:creationId xmlns:a16="http://schemas.microsoft.com/office/drawing/2014/main" id="{09C6D734-B489-9809-B73C-08A6D448066F}"/>
              </a:ext>
            </a:extLst>
          </p:cNvPr>
          <p:cNvSpPr>
            <a:spLocks noGrp="1"/>
          </p:cNvSpPr>
          <p:nvPr>
            <p:ph sz="half" idx="1"/>
          </p:nvPr>
        </p:nvSpPr>
        <p:spPr>
          <a:xfrm>
            <a:off x="838200" y="1069168"/>
            <a:ext cx="10344912" cy="4721801"/>
          </a:xfrm>
          <a:noFill/>
        </p:spPr>
        <p:txBody>
          <a:bodyPr wrap="square" anchor="t" anchorCtr="0">
            <a:noAutofit/>
          </a:bodyPr>
          <a:lstStyle/>
          <a:p>
            <a:pPr marL="342900" lvl="0" indent="-342900">
              <a:lnSpc>
                <a:spcPct val="120000"/>
              </a:lnSpc>
              <a:spcAft>
                <a:spcPts val="800"/>
              </a:spcAft>
              <a:buFont typeface="+mj-lt"/>
              <a:buAutoNum type="arabicPeriod"/>
            </a:pPr>
            <a:r>
              <a:rPr lang="en-CA" sz="1100" b="1" kern="100" dirty="0">
                <a:effectLst/>
                <a:ea typeface="Aptos" panose="020B0004020202020204" pitchFamily="34" charset="0"/>
                <a:cs typeface="Noto Sans" panose="020B0502040504020204" pitchFamily="34" charset="0"/>
              </a:rPr>
              <a:t>Search</a:t>
            </a:r>
            <a:r>
              <a:rPr lang="en-CA" sz="1100" kern="100" dirty="0">
                <a:effectLst/>
                <a:ea typeface="Aptos" panose="020B0004020202020204" pitchFamily="34" charset="0"/>
                <a:cs typeface="Noto Sans" panose="020B0502040504020204" pitchFamily="34" charset="0"/>
              </a:rPr>
              <a:t> your job title or the NOC code</a:t>
            </a:r>
            <a:r>
              <a:rPr lang="en-CA" sz="1100" kern="100" dirty="0">
                <a:effectLst/>
                <a:ea typeface="Aptos" panose="020B0004020202020204" pitchFamily="34" charset="0"/>
                <a:cs typeface="Times New Roman" panose="02020603050405020304" pitchFamily="18" charset="0"/>
              </a:rPr>
              <a:t> using the title or numeric code.  Example using (Teer 5)</a:t>
            </a:r>
          </a:p>
          <a:p>
            <a:pPr marL="342900" lvl="0" indent="-342900">
              <a:lnSpc>
                <a:spcPct val="107000"/>
              </a:lnSpc>
              <a:spcAft>
                <a:spcPts val="800"/>
              </a:spcAft>
              <a:buFont typeface="+mj-lt"/>
              <a:buAutoNum type="arabicPeriod"/>
            </a:pPr>
            <a:r>
              <a:rPr lang="en-CA" sz="1100" kern="100" dirty="0">
                <a:effectLst/>
                <a:ea typeface="Aptos" panose="020B0004020202020204" pitchFamily="34" charset="0"/>
                <a:cs typeface="Times New Roman" panose="02020603050405020304" pitchFamily="18" charset="0"/>
              </a:rPr>
              <a:t>Enter the Job Title in the “</a:t>
            </a:r>
            <a:r>
              <a:rPr lang="en-CA" sz="1100" b="1" kern="100" dirty="0">
                <a:effectLst/>
                <a:ea typeface="Aptos" panose="020B0004020202020204" pitchFamily="34" charset="0"/>
                <a:cs typeface="Times New Roman" panose="02020603050405020304" pitchFamily="18" charset="0"/>
              </a:rPr>
              <a:t>Filter items</a:t>
            </a:r>
            <a:r>
              <a:rPr lang="en-CA" sz="1100" kern="100" dirty="0">
                <a:effectLst/>
                <a:ea typeface="Aptos" panose="020B0004020202020204" pitchFamily="34" charset="0"/>
                <a:cs typeface="Times New Roman" panose="02020603050405020304" pitchFamily="18" charset="0"/>
              </a:rPr>
              <a:t>” field. (example: Construction trades helpers and labourers)</a:t>
            </a:r>
          </a:p>
          <a:p>
            <a:pPr marL="742950" lvl="1" indent="-285750">
              <a:lnSpc>
                <a:spcPct val="107000"/>
              </a:lnSpc>
              <a:spcAft>
                <a:spcPts val="800"/>
              </a:spcAft>
              <a:buFont typeface="+mj-lt"/>
              <a:buAutoNum type="alphaLcPeriod"/>
            </a:pPr>
            <a:r>
              <a:rPr lang="en-CA" sz="1100" kern="100" dirty="0">
                <a:effectLst/>
                <a:ea typeface="Aptos" panose="020B0004020202020204" pitchFamily="34" charset="0"/>
                <a:cs typeface="Times New Roman" panose="02020603050405020304" pitchFamily="18" charset="0"/>
              </a:rPr>
              <a:t>As you type words, the table will change to display related entries.</a:t>
            </a:r>
          </a:p>
          <a:p>
            <a:pPr marL="342900" lvl="0" indent="-342900">
              <a:lnSpc>
                <a:spcPct val="107000"/>
              </a:lnSpc>
              <a:spcAft>
                <a:spcPts val="800"/>
              </a:spcAft>
              <a:buFont typeface="+mj-lt"/>
              <a:buAutoNum type="arabicPeriod"/>
            </a:pPr>
            <a:r>
              <a:rPr lang="en-CA" sz="1100" kern="100" dirty="0">
                <a:effectLst/>
                <a:ea typeface="Aptos" panose="020B0004020202020204" pitchFamily="34" charset="0"/>
                <a:cs typeface="Times New Roman" panose="02020603050405020304" pitchFamily="18" charset="0"/>
              </a:rPr>
              <a:t>Search for the specific </a:t>
            </a:r>
            <a:r>
              <a:rPr lang="en-CA" sz="1100" b="1" kern="100" dirty="0">
                <a:effectLst/>
                <a:ea typeface="Aptos" panose="020B0004020202020204" pitchFamily="34" charset="0"/>
                <a:cs typeface="Times New Roman" panose="02020603050405020304" pitchFamily="18" charset="0"/>
              </a:rPr>
              <a:t>Unit Group</a:t>
            </a:r>
            <a:endParaRPr lang="en-CA" sz="1100" kern="100" dirty="0">
              <a:effectLst/>
              <a:ea typeface="Aptos" panose="020B0004020202020204" pitchFamily="34" charset="0"/>
              <a:cs typeface="Times New Roman" panose="02020603050405020304" pitchFamily="18" charset="0"/>
            </a:endParaRPr>
          </a:p>
          <a:p>
            <a:pPr marL="742950" lvl="1" indent="-285750">
              <a:lnSpc>
                <a:spcPct val="107000"/>
              </a:lnSpc>
              <a:spcAft>
                <a:spcPts val="800"/>
              </a:spcAft>
              <a:buFont typeface="+mj-lt"/>
              <a:buAutoNum type="alphaLcPeriod"/>
            </a:pPr>
            <a:r>
              <a:rPr lang="en-CA" sz="1100" kern="100" dirty="0">
                <a:effectLst/>
                <a:ea typeface="Aptos" panose="020B0004020202020204" pitchFamily="34" charset="0"/>
                <a:cs typeface="Times New Roman" panose="02020603050405020304" pitchFamily="18" charset="0"/>
              </a:rPr>
              <a:t>Select the desired hyperlink to see example of job titles covered under this Unit Group Code</a:t>
            </a:r>
          </a:p>
          <a:p>
            <a:pPr marL="742950" lvl="1" indent="-285750">
              <a:lnSpc>
                <a:spcPct val="107000"/>
              </a:lnSpc>
              <a:spcAft>
                <a:spcPts val="800"/>
              </a:spcAft>
              <a:buFont typeface="+mj-lt"/>
              <a:buAutoNum type="alphaLcPeriod"/>
            </a:pPr>
            <a:r>
              <a:rPr lang="en-CA" sz="1100" kern="100" dirty="0">
                <a:effectLst/>
                <a:ea typeface="Aptos" panose="020B0004020202020204" pitchFamily="34" charset="0"/>
                <a:cs typeface="Times New Roman" panose="02020603050405020304" pitchFamily="18" charset="0"/>
              </a:rPr>
              <a:t>Also review the Major Group, Sub-Major Group and Minor Group (see right side of page)</a:t>
            </a:r>
          </a:p>
          <a:p>
            <a:pPr marL="342900" lvl="0" indent="-342900">
              <a:lnSpc>
                <a:spcPct val="107000"/>
              </a:lnSpc>
              <a:spcAft>
                <a:spcPts val="800"/>
              </a:spcAft>
              <a:buFont typeface="+mj-lt"/>
              <a:buAutoNum type="arabicPeriod"/>
            </a:pPr>
            <a:r>
              <a:rPr lang="en-CA" sz="1100" b="1" kern="100" dirty="0">
                <a:effectLst/>
                <a:ea typeface="Aptos" panose="020B0004020202020204" pitchFamily="34" charset="0"/>
                <a:cs typeface="Times New Roman" panose="02020603050405020304" pitchFamily="18" charset="0"/>
              </a:rPr>
              <a:t>Write down the numeric code</a:t>
            </a:r>
            <a:r>
              <a:rPr lang="en-CA" sz="1100" kern="100" dirty="0">
                <a:effectLst/>
                <a:ea typeface="Aptos" panose="020B0004020202020204" pitchFamily="34" charset="0"/>
                <a:cs typeface="Times New Roman" panose="02020603050405020304" pitchFamily="18" charset="0"/>
              </a:rPr>
              <a:t> shown in the centre column.</a:t>
            </a:r>
          </a:p>
          <a:p>
            <a:pPr marL="742950" lvl="1" indent="-285750">
              <a:lnSpc>
                <a:spcPct val="107000"/>
              </a:lnSpc>
              <a:spcAft>
                <a:spcPts val="800"/>
              </a:spcAft>
              <a:buFont typeface="+mj-lt"/>
              <a:buAutoNum type="alphaLcPeriod"/>
            </a:pPr>
            <a:r>
              <a:rPr lang="en-CA" sz="1100" kern="100" dirty="0">
                <a:effectLst/>
                <a:ea typeface="Aptos" panose="020B0004020202020204" pitchFamily="34" charset="0"/>
                <a:cs typeface="Times New Roman" panose="02020603050405020304" pitchFamily="18" charset="0"/>
              </a:rPr>
              <a:t>For example: 75110</a:t>
            </a:r>
          </a:p>
          <a:p>
            <a:pPr marL="342900" lvl="0" indent="-342900">
              <a:lnSpc>
                <a:spcPct val="107000"/>
              </a:lnSpc>
              <a:spcAft>
                <a:spcPts val="800"/>
              </a:spcAft>
              <a:buFont typeface="+mj-lt"/>
              <a:buAutoNum type="arabicPeriod"/>
            </a:pPr>
            <a:r>
              <a:rPr lang="en-CA" sz="1100" b="1" kern="100" dirty="0">
                <a:effectLst/>
                <a:ea typeface="Aptos" panose="020B0004020202020204" pitchFamily="34" charset="0"/>
                <a:cs typeface="Times New Roman" panose="02020603050405020304" pitchFamily="18" charset="0"/>
              </a:rPr>
              <a:t>Write down the title</a:t>
            </a:r>
            <a:r>
              <a:rPr lang="en-CA" sz="1100" kern="100" dirty="0">
                <a:effectLst/>
                <a:ea typeface="Aptos" panose="020B0004020202020204" pitchFamily="34" charset="0"/>
                <a:cs typeface="Times New Roman" panose="02020603050405020304" pitchFamily="18" charset="0"/>
              </a:rPr>
              <a:t> shown in the right column.</a:t>
            </a:r>
          </a:p>
          <a:p>
            <a:pPr marL="342900" lvl="0" indent="-342900">
              <a:lnSpc>
                <a:spcPct val="107000"/>
              </a:lnSpc>
              <a:spcAft>
                <a:spcPts val="800"/>
              </a:spcAft>
              <a:buFont typeface="+mj-lt"/>
              <a:buAutoNum type="arabicPeriod"/>
            </a:pPr>
            <a:r>
              <a:rPr lang="en-CA" sz="1100" b="1" kern="100" dirty="0">
                <a:effectLst/>
                <a:ea typeface="Aptos" panose="020B0004020202020204" pitchFamily="34" charset="0"/>
                <a:cs typeface="Times New Roman" panose="02020603050405020304" pitchFamily="18" charset="0"/>
              </a:rPr>
              <a:t>Write down the TEER category</a:t>
            </a:r>
            <a:r>
              <a:rPr lang="en-CA" sz="1100" kern="100" dirty="0">
                <a:effectLst/>
                <a:ea typeface="Aptos" panose="020B0004020202020204" pitchFamily="34" charset="0"/>
                <a:cs typeface="Times New Roman" panose="02020603050405020304" pitchFamily="18" charset="0"/>
              </a:rPr>
              <a:t> shown in the left column.</a:t>
            </a:r>
          </a:p>
          <a:p>
            <a:pPr marL="742950" lvl="1" indent="-285750">
              <a:lnSpc>
                <a:spcPct val="107000"/>
              </a:lnSpc>
              <a:spcAft>
                <a:spcPts val="800"/>
              </a:spcAft>
              <a:buFont typeface="+mj-lt"/>
              <a:buAutoNum type="alphaLcPeriod"/>
            </a:pPr>
            <a:r>
              <a:rPr lang="en-CA" sz="1100" kern="100" dirty="0">
                <a:effectLst/>
                <a:ea typeface="Aptos" panose="020B0004020202020204" pitchFamily="34" charset="0"/>
                <a:cs typeface="Times New Roman" panose="02020603050405020304" pitchFamily="18" charset="0"/>
              </a:rPr>
              <a:t>For example: 5</a:t>
            </a:r>
          </a:p>
          <a:p>
            <a:pPr marL="742950" lvl="1" indent="-285750">
              <a:lnSpc>
                <a:spcPct val="107000"/>
              </a:lnSpc>
              <a:spcAft>
                <a:spcPts val="800"/>
              </a:spcAft>
              <a:buFont typeface="+mj-lt"/>
              <a:buAutoNum type="alphaLcPeriod"/>
            </a:pPr>
            <a:r>
              <a:rPr lang="en-CA" sz="1100" kern="100" dirty="0">
                <a:effectLst/>
                <a:ea typeface="Aptos" panose="020B0004020202020204" pitchFamily="34" charset="0"/>
                <a:cs typeface="Times New Roman" panose="02020603050405020304" pitchFamily="18" charset="0"/>
              </a:rPr>
              <a:t>For employers: Make sure the </a:t>
            </a:r>
            <a:r>
              <a:rPr lang="en-CA" sz="1100" b="1" kern="100" dirty="0">
                <a:effectLst/>
                <a:ea typeface="Aptos" panose="020B0004020202020204" pitchFamily="34" charset="0"/>
                <a:cs typeface="Times New Roman" panose="02020603050405020304" pitchFamily="18" charset="0"/>
              </a:rPr>
              <a:t>main duties</a:t>
            </a:r>
            <a:r>
              <a:rPr lang="en-CA" sz="1100" kern="100" dirty="0">
                <a:effectLst/>
                <a:ea typeface="Aptos" panose="020B0004020202020204" pitchFamily="34" charset="0"/>
                <a:cs typeface="Times New Roman" panose="02020603050405020304" pitchFamily="18" charset="0"/>
              </a:rPr>
              <a:t> listed closely match the job description</a:t>
            </a:r>
          </a:p>
          <a:p>
            <a:pPr marL="742950" lvl="1" indent="-285750">
              <a:lnSpc>
                <a:spcPct val="107000"/>
              </a:lnSpc>
              <a:spcAft>
                <a:spcPts val="800"/>
              </a:spcAft>
              <a:buFont typeface="+mj-lt"/>
              <a:buAutoNum type="alphaLcPeriod"/>
            </a:pPr>
            <a:r>
              <a:rPr lang="en-CA" sz="1100" kern="100" dirty="0">
                <a:effectLst/>
                <a:ea typeface="Aptos" panose="020B0004020202020204" pitchFamily="34" charset="0"/>
                <a:cs typeface="Times New Roman" panose="02020603050405020304" pitchFamily="18" charset="0"/>
              </a:rPr>
              <a:t>For refugee candidates: Make sure that the main duties listed closely match your paid work experience.</a:t>
            </a:r>
          </a:p>
          <a:p>
            <a:pPr marL="742950" lvl="1" indent="-285750">
              <a:lnSpc>
                <a:spcPct val="107000"/>
              </a:lnSpc>
              <a:spcAft>
                <a:spcPts val="800"/>
              </a:spcAft>
              <a:buFont typeface="+mj-lt"/>
              <a:buAutoNum type="alphaLcPeriod"/>
            </a:pPr>
            <a:r>
              <a:rPr lang="en-CA" sz="1100" kern="100" dirty="0">
                <a:effectLst/>
                <a:ea typeface="Aptos" panose="020B0004020202020204" pitchFamily="34" charset="0"/>
                <a:cs typeface="Times New Roman" panose="02020603050405020304" pitchFamily="18" charset="0"/>
              </a:rPr>
              <a:t>If they don’t, you’ll need to find a different job title and duties that match yours.</a:t>
            </a:r>
          </a:p>
          <a:p>
            <a:pPr marL="0" indent="0">
              <a:buNone/>
            </a:pPr>
            <a:endParaRPr lang="en-US" sz="1800" dirty="0">
              <a:effectLst/>
            </a:endParaRPr>
          </a:p>
        </p:txBody>
      </p:sp>
      <p:sp>
        <p:nvSpPr>
          <p:cNvPr id="6" name="Slide Number Placeholder 5">
            <a:extLst>
              <a:ext uri="{FF2B5EF4-FFF2-40B4-BE49-F238E27FC236}">
                <a16:creationId xmlns:a16="http://schemas.microsoft.com/office/drawing/2014/main" id="{C689A514-1D44-3259-0262-652FF2A89A59}"/>
              </a:ext>
            </a:extLst>
          </p:cNvPr>
          <p:cNvSpPr>
            <a:spLocks noGrp="1"/>
          </p:cNvSpPr>
          <p:nvPr>
            <p:ph type="sldNum" sz="quarter" idx="12"/>
          </p:nvPr>
        </p:nvSpPr>
        <p:spPr/>
        <p:txBody>
          <a:bodyPr/>
          <a:lstStyle/>
          <a:p>
            <a:fld id="{50318FBC-E0C3-4FC8-BE76-D6BBFE6AD098}" type="slidenum">
              <a:rPr lang="en-CA" smtClean="0"/>
              <a:t>13</a:t>
            </a:fld>
            <a:endParaRPr lang="en-CA"/>
          </a:p>
        </p:txBody>
      </p:sp>
    </p:spTree>
    <p:extLst>
      <p:ext uri="{BB962C8B-B14F-4D97-AF65-F5344CB8AC3E}">
        <p14:creationId xmlns:p14="http://schemas.microsoft.com/office/powerpoint/2010/main" val="1491161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5EC28-2310-7779-E392-B806005FB8DD}"/>
              </a:ext>
            </a:extLst>
          </p:cNvPr>
          <p:cNvSpPr>
            <a:spLocks noGrp="1"/>
          </p:cNvSpPr>
          <p:nvPr>
            <p:ph type="title"/>
          </p:nvPr>
        </p:nvSpPr>
        <p:spPr>
          <a:xfrm>
            <a:off x="838200" y="365125"/>
            <a:ext cx="10515600" cy="1325563"/>
          </a:xfrm>
        </p:spPr>
        <p:txBody>
          <a:bodyPr>
            <a:normAutofit/>
          </a:bodyPr>
          <a:lstStyle/>
          <a:p>
            <a:r>
              <a:rPr lang="en-CA" dirty="0"/>
              <a:t>Minimum Requirements for Candidates</a:t>
            </a:r>
          </a:p>
        </p:txBody>
      </p:sp>
      <p:sp>
        <p:nvSpPr>
          <p:cNvPr id="3" name="Content Placeholder 2">
            <a:extLst>
              <a:ext uri="{FF2B5EF4-FFF2-40B4-BE49-F238E27FC236}">
                <a16:creationId xmlns:a16="http://schemas.microsoft.com/office/drawing/2014/main" id="{6329CAA2-A69A-30F6-6057-B90EFFD993A9}"/>
              </a:ext>
            </a:extLst>
          </p:cNvPr>
          <p:cNvSpPr>
            <a:spLocks noGrp="1"/>
          </p:cNvSpPr>
          <p:nvPr>
            <p:ph idx="1"/>
          </p:nvPr>
        </p:nvSpPr>
        <p:spPr>
          <a:xfrm>
            <a:off x="838200" y="1828800"/>
            <a:ext cx="10515600" cy="3951514"/>
          </a:xfrm>
        </p:spPr>
        <p:txBody>
          <a:bodyPr>
            <a:normAutofit fontScale="92500" lnSpcReduction="10000"/>
          </a:bodyPr>
          <a:lstStyle/>
          <a:p>
            <a:pPr marL="0" indent="0">
              <a:lnSpc>
                <a:spcPct val="115000"/>
              </a:lnSpc>
              <a:spcAft>
                <a:spcPts val="800"/>
              </a:spcAft>
              <a:buNone/>
            </a:pPr>
            <a:r>
              <a:rPr lang="en-US" sz="2200" b="1" kern="100" dirty="0">
                <a:effectLst/>
                <a:ea typeface="Aptos" panose="020B0004020202020204" pitchFamily="34" charset="0"/>
                <a:cs typeface="Times New Roman" panose="02020603050405020304" pitchFamily="18" charset="0"/>
              </a:rPr>
              <a:t>Experience Required</a:t>
            </a:r>
            <a:r>
              <a:rPr lang="en-US" sz="2200" kern="100" dirty="0">
                <a:effectLst/>
                <a:ea typeface="Aptos" panose="020B0004020202020204" pitchFamily="34" charset="0"/>
                <a:cs typeface="Times New Roman" panose="02020603050405020304" pitchFamily="18" charset="0"/>
              </a:rPr>
              <a:t>:  To qualify for EMPP, candidates must demonstrate that they have a minimum of 1,560 hours of paid work experience in the field.   Candidate must provide proof of paid experience in the field.</a:t>
            </a:r>
            <a:endParaRPr lang="en-CA" sz="2200" kern="100" dirty="0">
              <a:effectLst/>
              <a:ea typeface="Aptos" panose="020B0004020202020204" pitchFamily="34" charset="0"/>
              <a:cs typeface="Times New Roman" panose="02020603050405020304" pitchFamily="18" charset="0"/>
            </a:endParaRPr>
          </a:p>
          <a:p>
            <a:pPr marL="0" lvl="0" indent="0">
              <a:lnSpc>
                <a:spcPct val="107000"/>
              </a:lnSpc>
              <a:buSzPts val="1000"/>
              <a:buNone/>
              <a:tabLst>
                <a:tab pos="228600" algn="l"/>
              </a:tabLst>
            </a:pPr>
            <a:r>
              <a:rPr lang="en-CA" sz="2200" b="1" kern="100" dirty="0">
                <a:solidFill>
                  <a:srgbClr val="000000"/>
                </a:solidFill>
                <a:effectLst/>
                <a:ea typeface="Aptos" panose="020B0004020202020204" pitchFamily="34" charset="0"/>
                <a:cs typeface="Noto Sans" panose="020B0502040504020204" pitchFamily="34" charset="0"/>
              </a:rPr>
              <a:t>Examples of Acceptable Proofs of Paid </a:t>
            </a:r>
            <a:r>
              <a:rPr lang="en-CA" sz="2200" b="1" kern="100" dirty="0">
                <a:solidFill>
                  <a:srgbClr val="000000"/>
                </a:solidFill>
                <a:ea typeface="Aptos" panose="020B0004020202020204" pitchFamily="34" charset="0"/>
                <a:cs typeface="Noto Sans" panose="020B0502040504020204" pitchFamily="34" charset="0"/>
              </a:rPr>
              <a:t>W</a:t>
            </a:r>
            <a:r>
              <a:rPr lang="en-CA" sz="2200" b="1" kern="100" dirty="0">
                <a:solidFill>
                  <a:srgbClr val="000000"/>
                </a:solidFill>
                <a:effectLst/>
                <a:ea typeface="Aptos" panose="020B0004020202020204" pitchFamily="34" charset="0"/>
                <a:cs typeface="Noto Sans" panose="020B0502040504020204" pitchFamily="34" charset="0"/>
              </a:rPr>
              <a:t>ork </a:t>
            </a:r>
            <a:r>
              <a:rPr lang="en-CA" sz="2200" b="1" kern="100" dirty="0">
                <a:solidFill>
                  <a:srgbClr val="000000"/>
                </a:solidFill>
                <a:ea typeface="Aptos" panose="020B0004020202020204" pitchFamily="34" charset="0"/>
                <a:cs typeface="Noto Sans" panose="020B0502040504020204" pitchFamily="34" charset="0"/>
              </a:rPr>
              <a:t>E</a:t>
            </a:r>
            <a:r>
              <a:rPr lang="en-CA" sz="2200" b="1" kern="100" dirty="0">
                <a:solidFill>
                  <a:srgbClr val="000000"/>
                </a:solidFill>
                <a:effectLst/>
                <a:ea typeface="Aptos" panose="020B0004020202020204" pitchFamily="34" charset="0"/>
                <a:cs typeface="Noto Sans" panose="020B0502040504020204" pitchFamily="34" charset="0"/>
              </a:rPr>
              <a:t>xperience:</a:t>
            </a:r>
            <a:endParaRPr lang="en-CA" sz="2200" kern="100" dirty="0">
              <a:effectLst/>
              <a:ea typeface="Aptos" panose="020B0004020202020204" pitchFamily="34" charset="0"/>
              <a:cs typeface="Times New Roman" panose="02020603050405020304" pitchFamily="18" charset="0"/>
            </a:endParaRPr>
          </a:p>
          <a:p>
            <a:pPr marL="285750" indent="-285750">
              <a:lnSpc>
                <a:spcPct val="107000"/>
              </a:lnSpc>
              <a:buSzPts val="1000"/>
              <a:buFont typeface="Courier New" panose="02070309020205020404" pitchFamily="49" charset="0"/>
              <a:buChar char="o"/>
              <a:tabLst>
                <a:tab pos="643890" algn="l"/>
              </a:tabLst>
            </a:pPr>
            <a:r>
              <a:rPr lang="en-CA" sz="2200" kern="100" dirty="0">
                <a:solidFill>
                  <a:srgbClr val="000000"/>
                </a:solidFill>
                <a:effectLst/>
                <a:ea typeface="Aptos" panose="020B0004020202020204" pitchFamily="34" charset="0"/>
                <a:cs typeface="Noto Sans" panose="020B0502040504020204" pitchFamily="34" charset="0"/>
              </a:rPr>
              <a:t>Provide official letter of employment, showing duties performed in the occupation</a:t>
            </a:r>
            <a:endParaRPr lang="en-CA" sz="2200" kern="100" dirty="0">
              <a:effectLst/>
              <a:ea typeface="Aptos" panose="020B0004020202020204" pitchFamily="34" charset="0"/>
              <a:cs typeface="Times New Roman" panose="02020603050405020304" pitchFamily="18" charset="0"/>
            </a:endParaRPr>
          </a:p>
          <a:p>
            <a:pPr marL="285750" indent="-285750">
              <a:lnSpc>
                <a:spcPct val="107000"/>
              </a:lnSpc>
              <a:buSzPts val="1000"/>
              <a:buFont typeface="Courier New" panose="02070309020205020404" pitchFamily="49" charset="0"/>
              <a:buChar char="o"/>
              <a:tabLst>
                <a:tab pos="643890" algn="l"/>
              </a:tabLst>
            </a:pPr>
            <a:r>
              <a:rPr lang="en-CA" sz="2200" kern="100" dirty="0">
                <a:solidFill>
                  <a:srgbClr val="000000"/>
                </a:solidFill>
                <a:effectLst/>
                <a:ea typeface="Aptos" panose="020B0004020202020204" pitchFamily="34" charset="0"/>
                <a:cs typeface="Noto Sans" panose="020B0502040504020204" pitchFamily="34" charset="0"/>
              </a:rPr>
              <a:t>Provide Hiring contracts</a:t>
            </a:r>
            <a:endParaRPr lang="en-CA" sz="2200" kern="100" dirty="0">
              <a:effectLst/>
              <a:ea typeface="Aptos" panose="020B0004020202020204" pitchFamily="34" charset="0"/>
              <a:cs typeface="Times New Roman" panose="02020603050405020304" pitchFamily="18" charset="0"/>
            </a:endParaRPr>
          </a:p>
          <a:p>
            <a:pPr marL="285750" indent="-285750">
              <a:lnSpc>
                <a:spcPct val="107000"/>
              </a:lnSpc>
              <a:buSzPts val="1000"/>
              <a:buFont typeface="Courier New" panose="02070309020205020404" pitchFamily="49" charset="0"/>
              <a:buChar char="o"/>
              <a:tabLst>
                <a:tab pos="643890" algn="l"/>
              </a:tabLst>
            </a:pPr>
            <a:r>
              <a:rPr lang="en-CA" sz="2200" kern="100" dirty="0">
                <a:solidFill>
                  <a:srgbClr val="000000"/>
                </a:solidFill>
                <a:effectLst/>
                <a:ea typeface="Aptos" panose="020B0004020202020204" pitchFamily="34" charset="0"/>
                <a:cs typeface="Noto Sans" panose="020B0502040504020204" pitchFamily="34" charset="0"/>
              </a:rPr>
              <a:t>Curriculum vitae</a:t>
            </a:r>
            <a:endParaRPr lang="en-CA" sz="2200" kern="100" dirty="0">
              <a:effectLst/>
              <a:ea typeface="Aptos" panose="020B0004020202020204" pitchFamily="34" charset="0"/>
              <a:cs typeface="Times New Roman" panose="02020603050405020304" pitchFamily="18" charset="0"/>
            </a:endParaRPr>
          </a:p>
          <a:p>
            <a:pPr marL="285750" indent="-285750">
              <a:lnSpc>
                <a:spcPct val="107000"/>
              </a:lnSpc>
              <a:buSzPts val="1000"/>
              <a:buFont typeface="Courier New" panose="02070309020205020404" pitchFamily="49" charset="0"/>
              <a:buChar char="o"/>
              <a:tabLst>
                <a:tab pos="643890" algn="l"/>
              </a:tabLst>
            </a:pPr>
            <a:r>
              <a:rPr lang="en-CA" sz="2200" kern="100" dirty="0">
                <a:solidFill>
                  <a:srgbClr val="000000"/>
                </a:solidFill>
                <a:effectLst/>
                <a:ea typeface="Aptos" panose="020B0004020202020204" pitchFamily="34" charset="0"/>
                <a:cs typeface="Noto Sans" panose="020B0502040504020204" pitchFamily="34" charset="0"/>
              </a:rPr>
              <a:t>Bank statements showing regular deposits for qualifying work experience</a:t>
            </a:r>
            <a:endParaRPr lang="en-CA" sz="2200" kern="100" dirty="0">
              <a:effectLst/>
              <a:ea typeface="Aptos" panose="020B0004020202020204" pitchFamily="34" charset="0"/>
              <a:cs typeface="Times New Roman" panose="02020603050405020304" pitchFamily="18" charset="0"/>
            </a:endParaRPr>
          </a:p>
          <a:p>
            <a:pPr marL="285750" indent="-285750">
              <a:lnSpc>
                <a:spcPct val="107000"/>
              </a:lnSpc>
              <a:spcAft>
                <a:spcPts val="800"/>
              </a:spcAft>
              <a:buSzPts val="1000"/>
              <a:buFont typeface="Courier New" panose="02070309020205020404" pitchFamily="49" charset="0"/>
              <a:buChar char="o"/>
              <a:tabLst>
                <a:tab pos="643890" algn="l"/>
              </a:tabLst>
            </a:pPr>
            <a:r>
              <a:rPr lang="en-CA" sz="2200" kern="100" dirty="0">
                <a:solidFill>
                  <a:srgbClr val="000000"/>
                </a:solidFill>
                <a:effectLst/>
                <a:ea typeface="Aptos" panose="020B0004020202020204" pitchFamily="34" charset="0"/>
                <a:cs typeface="Noto Sans" panose="020B0502040504020204" pitchFamily="34" charset="0"/>
              </a:rPr>
              <a:t>Tax statements</a:t>
            </a:r>
            <a:endParaRPr lang="en-CA" sz="2200" kern="100" dirty="0">
              <a:effectLst/>
              <a:ea typeface="Aptos" panose="020B0004020202020204" pitchFamily="34" charset="0"/>
              <a:cs typeface="Times New Roman" panose="02020603050405020304" pitchFamily="18" charset="0"/>
            </a:endParaRPr>
          </a:p>
          <a:p>
            <a:pPr>
              <a:lnSpc>
                <a:spcPct val="115000"/>
              </a:lnSpc>
              <a:spcAft>
                <a:spcPts val="800"/>
              </a:spcAft>
            </a:pPr>
            <a:endParaRPr lang="en-CA" sz="2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FE67A5C8-787B-9848-2A8A-2C9DA062F3EB}"/>
              </a:ext>
            </a:extLst>
          </p:cNvPr>
          <p:cNvSpPr>
            <a:spLocks noGrp="1"/>
          </p:cNvSpPr>
          <p:nvPr>
            <p:ph type="sldNum" sz="quarter" idx="12"/>
          </p:nvPr>
        </p:nvSpPr>
        <p:spPr/>
        <p:txBody>
          <a:bodyPr/>
          <a:lstStyle/>
          <a:p>
            <a:fld id="{50318FBC-E0C3-4FC8-BE76-D6BBFE6AD098}" type="slidenum">
              <a:rPr lang="en-CA" smtClean="0"/>
              <a:t>14</a:t>
            </a:fld>
            <a:endParaRPr lang="en-CA"/>
          </a:p>
        </p:txBody>
      </p:sp>
    </p:spTree>
    <p:extLst>
      <p:ext uri="{BB962C8B-B14F-4D97-AF65-F5344CB8AC3E}">
        <p14:creationId xmlns:p14="http://schemas.microsoft.com/office/powerpoint/2010/main" val="2458792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10110-A151-10FD-A04E-6C4C55E8A2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85671-4D6D-983B-43CD-854DC90A636A}"/>
              </a:ext>
            </a:extLst>
          </p:cNvPr>
          <p:cNvSpPr>
            <a:spLocks noGrp="1"/>
          </p:cNvSpPr>
          <p:nvPr>
            <p:ph type="title"/>
          </p:nvPr>
        </p:nvSpPr>
        <p:spPr>
          <a:xfrm>
            <a:off x="838200" y="365125"/>
            <a:ext cx="10515600" cy="1325563"/>
          </a:xfrm>
        </p:spPr>
        <p:txBody>
          <a:bodyPr>
            <a:normAutofit/>
          </a:bodyPr>
          <a:lstStyle/>
          <a:p>
            <a:r>
              <a:rPr lang="en-CA" sz="3600" dirty="0"/>
              <a:t>English Language Requirements vary by TEER</a:t>
            </a:r>
          </a:p>
        </p:txBody>
      </p:sp>
      <p:sp>
        <p:nvSpPr>
          <p:cNvPr id="3" name="Content Placeholder 2">
            <a:extLst>
              <a:ext uri="{FF2B5EF4-FFF2-40B4-BE49-F238E27FC236}">
                <a16:creationId xmlns:a16="http://schemas.microsoft.com/office/drawing/2014/main" id="{CAE30995-6AFB-88AB-FE31-9912DE7FD6D5}"/>
              </a:ext>
            </a:extLst>
          </p:cNvPr>
          <p:cNvSpPr>
            <a:spLocks noGrp="1"/>
          </p:cNvSpPr>
          <p:nvPr>
            <p:ph idx="1"/>
          </p:nvPr>
        </p:nvSpPr>
        <p:spPr>
          <a:xfrm>
            <a:off x="932688" y="1506186"/>
            <a:ext cx="5163311" cy="4403959"/>
          </a:xfrm>
        </p:spPr>
        <p:txBody>
          <a:bodyPr>
            <a:normAutofit fontScale="92500" lnSpcReduction="20000"/>
          </a:bodyPr>
          <a:lstStyle/>
          <a:p>
            <a:pPr>
              <a:lnSpc>
                <a:spcPct val="115000"/>
              </a:lnSpc>
              <a:spcAft>
                <a:spcPts val="800"/>
              </a:spcAft>
            </a:pPr>
            <a:r>
              <a:rPr lang="en-US" sz="2400" kern="100" dirty="0">
                <a:effectLst/>
                <a:ea typeface="Aptos" panose="020B0004020202020204" pitchFamily="34" charset="0"/>
                <a:cs typeface="Times New Roman" panose="02020603050405020304" pitchFamily="18" charset="0"/>
              </a:rPr>
              <a:t>Immigration Canada has established a minimum level of Canadian Language Benchmark (CLB) for each NOC TEER.</a:t>
            </a:r>
            <a:r>
              <a:rPr lang="en-US" sz="2400" kern="100" dirty="0">
                <a:ea typeface="Aptos" panose="020B0004020202020204" pitchFamily="34" charset="0"/>
                <a:cs typeface="Times New Roman" panose="02020603050405020304" pitchFamily="18" charset="0"/>
              </a:rPr>
              <a:t> The minimum CLB level  depends on the NOC TEER category of your job offer.</a:t>
            </a:r>
            <a:endParaRPr lang="en-US" sz="2400" kern="100" dirty="0">
              <a:effectLst/>
              <a:ea typeface="Aptos" panose="020B0004020202020204" pitchFamily="34" charset="0"/>
              <a:cs typeface="Times New Roman" panose="02020603050405020304" pitchFamily="18" charset="0"/>
            </a:endParaRPr>
          </a:p>
          <a:p>
            <a:pPr>
              <a:lnSpc>
                <a:spcPct val="100000"/>
              </a:lnSpc>
              <a:spcAft>
                <a:spcPts val="800"/>
              </a:spcAft>
            </a:pPr>
            <a:r>
              <a:rPr lang="en-US" sz="2400" kern="100" dirty="0">
                <a:effectLst/>
                <a:ea typeface="Aptos" panose="020B0004020202020204" pitchFamily="34" charset="0"/>
                <a:cs typeface="Times New Roman" panose="02020603050405020304" pitchFamily="18" charset="0"/>
              </a:rPr>
              <a:t>TEERs 4 and 5 require a minimum CLB  level 4 in Reading, Writing, Listening, and Speaking.</a:t>
            </a:r>
          </a:p>
          <a:p>
            <a:pPr>
              <a:lnSpc>
                <a:spcPct val="100000"/>
              </a:lnSpc>
              <a:spcAft>
                <a:spcPts val="800"/>
              </a:spcAft>
            </a:pPr>
            <a:r>
              <a:rPr lang="en-US" sz="2400" kern="100" dirty="0">
                <a:effectLst/>
                <a:ea typeface="Aptos" panose="020B0004020202020204" pitchFamily="34" charset="0"/>
                <a:cs typeface="Times New Roman" panose="02020603050405020304" pitchFamily="18" charset="0"/>
              </a:rPr>
              <a:t>Candidate test results must be less than 2 years old </a:t>
            </a:r>
            <a:r>
              <a:rPr lang="en-US" sz="2400" kern="100" dirty="0">
                <a:ea typeface="Aptos" panose="020B0004020202020204" pitchFamily="34" charset="0"/>
                <a:cs typeface="Times New Roman" panose="02020603050405020304" pitchFamily="18" charset="0"/>
              </a:rPr>
              <a:t>at the time that the EMPP application is submitted</a:t>
            </a:r>
            <a:r>
              <a:rPr lang="en-US" sz="2400" kern="100" dirty="0">
                <a:effectLst/>
                <a:ea typeface="Aptos" panose="020B0004020202020204" pitchFamily="34" charset="0"/>
                <a:cs typeface="Times New Roman" panose="02020603050405020304" pitchFamily="18" charset="0"/>
              </a:rPr>
              <a:t>. </a:t>
            </a:r>
          </a:p>
          <a:p>
            <a:pPr marL="0" indent="0">
              <a:lnSpc>
                <a:spcPct val="115000"/>
              </a:lnSpc>
              <a:spcAft>
                <a:spcPts val="800"/>
              </a:spcAft>
              <a:buNone/>
            </a:pPr>
            <a:endParaRPr lang="en-US" sz="2400" kern="100" dirty="0">
              <a:effectLst/>
              <a:ea typeface="Aptos" panose="020B0004020202020204" pitchFamily="34" charset="0"/>
              <a:cs typeface="Times New Roman" panose="02020603050405020304" pitchFamily="18" charset="0"/>
            </a:endParaRPr>
          </a:p>
          <a:p>
            <a:pPr marL="457200" lvl="1" indent="0">
              <a:lnSpc>
                <a:spcPct val="115000"/>
              </a:lnSpc>
              <a:spcAft>
                <a:spcPts val="800"/>
              </a:spcAft>
              <a:buNone/>
            </a:pPr>
            <a:endParaRPr lang="en-CA" sz="1600" kern="100" dirty="0">
              <a:effectLst/>
              <a:ea typeface="Aptos" panose="020B0004020202020204" pitchFamily="34" charset="0"/>
              <a:cs typeface="Times New Roman" panose="02020603050405020304" pitchFamily="18" charset="0"/>
            </a:endParaRPr>
          </a:p>
          <a:p>
            <a:pPr marL="457200" lvl="1" indent="0">
              <a:lnSpc>
                <a:spcPct val="115000"/>
              </a:lnSpc>
              <a:spcAft>
                <a:spcPts val="800"/>
              </a:spcAft>
              <a:buNone/>
            </a:pPr>
            <a:endParaRPr lang="en-CA" sz="1600" kern="100" dirty="0">
              <a:ea typeface="Aptos" panose="020B0004020202020204" pitchFamily="34" charset="0"/>
              <a:cs typeface="Times New Roman" panose="02020603050405020304" pitchFamily="18" charset="0"/>
            </a:endParaRPr>
          </a:p>
          <a:p>
            <a:pPr marL="457200" lvl="1" indent="0">
              <a:lnSpc>
                <a:spcPct val="115000"/>
              </a:lnSpc>
              <a:spcAft>
                <a:spcPts val="800"/>
              </a:spcAft>
              <a:buNone/>
            </a:pPr>
            <a:endParaRPr lang="fr-CA" sz="1600" b="1" dirty="0">
              <a:solidFill>
                <a:srgbClr val="333333"/>
              </a:solidFill>
              <a:effectLst/>
              <a:ea typeface="Aptos" panose="020B0004020202020204" pitchFamily="34" charset="0"/>
              <a:cs typeface="Noto Sans" panose="020B0502040504020204" pitchFamily="34" charset="0"/>
            </a:endParaRPr>
          </a:p>
          <a:p>
            <a:pPr marL="457200" lvl="1" indent="0">
              <a:lnSpc>
                <a:spcPct val="115000"/>
              </a:lnSpc>
              <a:spcAft>
                <a:spcPts val="800"/>
              </a:spcAft>
              <a:buNone/>
            </a:pPr>
            <a:endParaRPr lang="fr-CA" sz="1600" b="1" dirty="0">
              <a:solidFill>
                <a:srgbClr val="333333"/>
              </a:solidFill>
              <a:effectLst/>
              <a:ea typeface="Aptos" panose="020B0004020202020204" pitchFamily="34" charset="0"/>
              <a:cs typeface="Noto Sans" panose="020B0502040504020204" pitchFamily="34" charset="0"/>
            </a:endParaRPr>
          </a:p>
          <a:p>
            <a:pPr marL="457200" lvl="1" indent="0">
              <a:lnSpc>
                <a:spcPct val="115000"/>
              </a:lnSpc>
              <a:spcAft>
                <a:spcPts val="800"/>
              </a:spcAft>
              <a:buNone/>
            </a:pPr>
            <a:endParaRPr lang="fr-CA" sz="1600" b="1" dirty="0">
              <a:solidFill>
                <a:srgbClr val="333333"/>
              </a:solidFill>
              <a:effectLst/>
              <a:ea typeface="Aptos" panose="020B0004020202020204" pitchFamily="34" charset="0"/>
              <a:cs typeface="Noto Sans" panose="020B0502040504020204" pitchFamily="34" charset="0"/>
            </a:endParaRPr>
          </a:p>
        </p:txBody>
      </p:sp>
      <p:sp>
        <p:nvSpPr>
          <p:cNvPr id="5" name="Slide Number Placeholder 4">
            <a:extLst>
              <a:ext uri="{FF2B5EF4-FFF2-40B4-BE49-F238E27FC236}">
                <a16:creationId xmlns:a16="http://schemas.microsoft.com/office/drawing/2014/main" id="{0DC21AAF-EEBF-1011-3F41-A17FABCEE42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0318FBC-E0C3-4FC8-BE76-D6BBFE6AD09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4" name="Table 3">
            <a:extLst>
              <a:ext uri="{FF2B5EF4-FFF2-40B4-BE49-F238E27FC236}">
                <a16:creationId xmlns:a16="http://schemas.microsoft.com/office/drawing/2014/main" id="{CF1261F8-DA79-3D31-F69B-2DF207C1C9FA}"/>
              </a:ext>
            </a:extLst>
          </p:cNvPr>
          <p:cNvGraphicFramePr>
            <a:graphicFrameLocks noGrp="1"/>
          </p:cNvGraphicFramePr>
          <p:nvPr>
            <p:extLst>
              <p:ext uri="{D42A27DB-BD31-4B8C-83A1-F6EECF244321}">
                <p14:modId xmlns:p14="http://schemas.microsoft.com/office/powerpoint/2010/main" val="1825325306"/>
              </p:ext>
            </p:extLst>
          </p:nvPr>
        </p:nvGraphicFramePr>
        <p:xfrm>
          <a:off x="6333892" y="1609974"/>
          <a:ext cx="4070196" cy="3140175"/>
        </p:xfrm>
        <a:graphic>
          <a:graphicData uri="http://schemas.openxmlformats.org/drawingml/2006/table">
            <a:tbl>
              <a:tblPr firstRow="1" firstCol="1" bandRow="1"/>
              <a:tblGrid>
                <a:gridCol w="1683555">
                  <a:extLst>
                    <a:ext uri="{9D8B030D-6E8A-4147-A177-3AD203B41FA5}">
                      <a16:colId xmlns:a16="http://schemas.microsoft.com/office/drawing/2014/main" val="3922402553"/>
                    </a:ext>
                  </a:extLst>
                </a:gridCol>
                <a:gridCol w="2386641">
                  <a:extLst>
                    <a:ext uri="{9D8B030D-6E8A-4147-A177-3AD203B41FA5}">
                      <a16:colId xmlns:a16="http://schemas.microsoft.com/office/drawing/2014/main" val="4036967589"/>
                    </a:ext>
                  </a:extLst>
                </a:gridCol>
              </a:tblGrid>
              <a:tr h="757161">
                <a:tc>
                  <a:txBody>
                    <a:bodyPr/>
                    <a:lstStyle/>
                    <a:p>
                      <a:pPr algn="ctr">
                        <a:lnSpc>
                          <a:spcPct val="107000"/>
                        </a:lnSpc>
                        <a:spcAft>
                          <a:spcPts val="800"/>
                        </a:spcAft>
                      </a:pPr>
                      <a:r>
                        <a:rPr lang="en-CA" sz="1600" b="1" kern="100">
                          <a:solidFill>
                            <a:srgbClr val="0E2841"/>
                          </a:solidFill>
                          <a:effectLst/>
                          <a:latin typeface="Aptos" panose="020B0004020202020204" pitchFamily="34" charset="0"/>
                          <a:ea typeface="Aptos" panose="020B0004020202020204" pitchFamily="34" charset="0"/>
                          <a:cs typeface="Noto Sans" panose="020B0502040504020204" pitchFamily="34" charset="0"/>
                        </a:rPr>
                        <a:t>NOC TEER</a:t>
                      </a:r>
                      <a:endParaRPr lang="en-CA"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45720" algn="ctr">
                        <a:lnSpc>
                          <a:spcPct val="107000"/>
                        </a:lnSpc>
                        <a:spcAft>
                          <a:spcPts val="800"/>
                        </a:spcAft>
                      </a:pPr>
                      <a:r>
                        <a:rPr lang="en-CA" sz="1600" b="1" kern="100" dirty="0">
                          <a:solidFill>
                            <a:srgbClr val="0E2841"/>
                          </a:solidFill>
                          <a:effectLst/>
                          <a:latin typeface="Aptos" panose="020B0004020202020204" pitchFamily="34" charset="0"/>
                          <a:ea typeface="Aptos" panose="020B0004020202020204" pitchFamily="34" charset="0"/>
                          <a:cs typeface="Noto Sans" panose="020B0502040504020204" pitchFamily="34" charset="0"/>
                        </a:rPr>
                        <a:t>Canadian Language Benchmark (CLB) *</a:t>
                      </a:r>
                      <a:endParaRPr lang="en-CA"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12654723"/>
                  </a:ext>
                </a:extLst>
              </a:tr>
              <a:tr h="385396">
                <a:tc>
                  <a:txBody>
                    <a:bodyPr/>
                    <a:lstStyle/>
                    <a:p>
                      <a:pPr algn="ctr">
                        <a:lnSpc>
                          <a:spcPct val="107000"/>
                        </a:lnSpc>
                        <a:spcAft>
                          <a:spcPts val="800"/>
                        </a:spcAft>
                      </a:pPr>
                      <a:r>
                        <a:rPr lang="en-CA" sz="1600" kern="100" dirty="0">
                          <a:solidFill>
                            <a:srgbClr val="333333"/>
                          </a:solidFill>
                          <a:effectLst/>
                          <a:latin typeface="Aptos" panose="020B0004020202020204" pitchFamily="34" charset="0"/>
                          <a:ea typeface="Aptos" panose="020B0004020202020204" pitchFamily="34" charset="0"/>
                          <a:cs typeface="Noto Sans" panose="020B0502040504020204" pitchFamily="34" charset="0"/>
                        </a:rPr>
                        <a:t>0</a:t>
                      </a:r>
                      <a:endParaRPr lang="en-CA"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4">
                  <a:txBody>
                    <a:bodyPr/>
                    <a:lstStyle/>
                    <a:p>
                      <a:pPr marL="0" indent="0" algn="ctr">
                        <a:lnSpc>
                          <a:spcPct val="107000"/>
                        </a:lnSpc>
                        <a:spcAft>
                          <a:spcPts val="800"/>
                        </a:spcAft>
                        <a:tabLst>
                          <a:tab pos="3435350" algn="l"/>
                        </a:tabLst>
                      </a:pPr>
                      <a:r>
                        <a:rPr lang="en-CA" sz="1600" kern="100" dirty="0">
                          <a:solidFill>
                            <a:srgbClr val="333333"/>
                          </a:solidFill>
                          <a:effectLst/>
                          <a:latin typeface="Aptos" panose="020B0004020202020204" pitchFamily="34" charset="0"/>
                          <a:ea typeface="Aptos" panose="020B0004020202020204" pitchFamily="34" charset="0"/>
                          <a:cs typeface="Noto Sans" panose="020B0502040504020204" pitchFamily="34" charset="0"/>
                        </a:rPr>
                        <a:t>Level 5</a:t>
                      </a:r>
                      <a:endParaRPr lang="en-CA"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9557330"/>
                  </a:ext>
                </a:extLst>
              </a:tr>
              <a:tr h="408942">
                <a:tc>
                  <a:txBody>
                    <a:bodyPr/>
                    <a:lstStyle/>
                    <a:p>
                      <a:pPr algn="ctr">
                        <a:lnSpc>
                          <a:spcPct val="107000"/>
                        </a:lnSpc>
                        <a:spcAft>
                          <a:spcPts val="800"/>
                        </a:spcAft>
                      </a:pPr>
                      <a:r>
                        <a:rPr lang="en-CA" sz="1600" kern="100">
                          <a:solidFill>
                            <a:srgbClr val="333333"/>
                          </a:solidFill>
                          <a:effectLst/>
                          <a:latin typeface="Aptos" panose="020B0004020202020204" pitchFamily="34" charset="0"/>
                          <a:ea typeface="Aptos" panose="020B0004020202020204" pitchFamily="34" charset="0"/>
                          <a:cs typeface="Noto Sans" panose="020B0502040504020204" pitchFamily="34" charset="0"/>
                        </a:rPr>
                        <a:t>1</a:t>
                      </a:r>
                      <a:endParaRPr lang="en-CA"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CA"/>
                    </a:p>
                  </a:txBody>
                  <a:tcPr/>
                </a:tc>
                <a:extLst>
                  <a:ext uri="{0D108BD9-81ED-4DB2-BD59-A6C34878D82A}">
                    <a16:rowId xmlns:a16="http://schemas.microsoft.com/office/drawing/2014/main" val="3498553868"/>
                  </a:ext>
                </a:extLst>
              </a:tr>
              <a:tr h="385396">
                <a:tc>
                  <a:txBody>
                    <a:bodyPr/>
                    <a:lstStyle/>
                    <a:p>
                      <a:pPr algn="ctr">
                        <a:lnSpc>
                          <a:spcPct val="107000"/>
                        </a:lnSpc>
                        <a:spcAft>
                          <a:spcPts val="800"/>
                        </a:spcAft>
                      </a:pPr>
                      <a:r>
                        <a:rPr lang="en-CA" sz="1600" kern="100">
                          <a:solidFill>
                            <a:srgbClr val="333333"/>
                          </a:solidFill>
                          <a:effectLst/>
                          <a:latin typeface="Aptos" panose="020B0004020202020204" pitchFamily="34" charset="0"/>
                          <a:ea typeface="Aptos" panose="020B0004020202020204" pitchFamily="34" charset="0"/>
                          <a:cs typeface="Noto Sans" panose="020B0502040504020204" pitchFamily="34" charset="0"/>
                        </a:rPr>
                        <a:t>2</a:t>
                      </a:r>
                      <a:endParaRPr lang="en-CA"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CA"/>
                    </a:p>
                  </a:txBody>
                  <a:tcPr/>
                </a:tc>
                <a:extLst>
                  <a:ext uri="{0D108BD9-81ED-4DB2-BD59-A6C34878D82A}">
                    <a16:rowId xmlns:a16="http://schemas.microsoft.com/office/drawing/2014/main" val="2490102848"/>
                  </a:ext>
                </a:extLst>
              </a:tr>
              <a:tr h="408942">
                <a:tc>
                  <a:txBody>
                    <a:bodyPr/>
                    <a:lstStyle/>
                    <a:p>
                      <a:pPr algn="ctr">
                        <a:lnSpc>
                          <a:spcPct val="107000"/>
                        </a:lnSpc>
                        <a:spcAft>
                          <a:spcPts val="800"/>
                        </a:spcAft>
                      </a:pPr>
                      <a:r>
                        <a:rPr lang="en-CA" sz="1600" kern="100">
                          <a:solidFill>
                            <a:srgbClr val="333333"/>
                          </a:solidFill>
                          <a:effectLst/>
                          <a:latin typeface="Aptos" panose="020B0004020202020204" pitchFamily="34" charset="0"/>
                          <a:ea typeface="Aptos" panose="020B0004020202020204" pitchFamily="34" charset="0"/>
                          <a:cs typeface="Noto Sans" panose="020B0502040504020204" pitchFamily="34" charset="0"/>
                        </a:rPr>
                        <a:t>3</a:t>
                      </a:r>
                      <a:endParaRPr lang="en-CA"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CA"/>
                    </a:p>
                  </a:txBody>
                  <a:tcPr/>
                </a:tc>
                <a:extLst>
                  <a:ext uri="{0D108BD9-81ED-4DB2-BD59-A6C34878D82A}">
                    <a16:rowId xmlns:a16="http://schemas.microsoft.com/office/drawing/2014/main" val="3119435675"/>
                  </a:ext>
                </a:extLst>
              </a:tr>
              <a:tr h="385396">
                <a:tc>
                  <a:txBody>
                    <a:bodyPr/>
                    <a:lstStyle/>
                    <a:p>
                      <a:pPr algn="ctr">
                        <a:lnSpc>
                          <a:spcPct val="107000"/>
                        </a:lnSpc>
                        <a:spcAft>
                          <a:spcPts val="800"/>
                        </a:spcAft>
                      </a:pPr>
                      <a:r>
                        <a:rPr lang="en-CA" sz="1600" kern="100">
                          <a:solidFill>
                            <a:srgbClr val="333333"/>
                          </a:solidFill>
                          <a:effectLst/>
                          <a:latin typeface="Aptos" panose="020B0004020202020204" pitchFamily="34" charset="0"/>
                          <a:ea typeface="Aptos" panose="020B0004020202020204" pitchFamily="34" charset="0"/>
                          <a:cs typeface="Noto Sans" panose="020B0502040504020204" pitchFamily="34" charset="0"/>
                        </a:rPr>
                        <a:t>4</a:t>
                      </a:r>
                      <a:endParaRPr lang="en-CA"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indent="0" algn="ctr">
                        <a:lnSpc>
                          <a:spcPct val="107000"/>
                        </a:lnSpc>
                        <a:spcAft>
                          <a:spcPts val="800"/>
                        </a:spcAft>
                      </a:pPr>
                      <a:r>
                        <a:rPr lang="en-CA" sz="1600" kern="100" dirty="0">
                          <a:solidFill>
                            <a:srgbClr val="333333"/>
                          </a:solidFill>
                          <a:effectLst/>
                          <a:latin typeface="Aptos" panose="020B0004020202020204" pitchFamily="34" charset="0"/>
                          <a:ea typeface="Aptos" panose="020B0004020202020204" pitchFamily="34" charset="0"/>
                          <a:cs typeface="Noto Sans" panose="020B0502040504020204" pitchFamily="34" charset="0"/>
                        </a:rPr>
                        <a:t>Level 4</a:t>
                      </a:r>
                      <a:endParaRPr lang="en-CA"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466306"/>
                  </a:ext>
                </a:extLst>
              </a:tr>
              <a:tr h="408942">
                <a:tc>
                  <a:txBody>
                    <a:bodyPr/>
                    <a:lstStyle/>
                    <a:p>
                      <a:pPr algn="ctr">
                        <a:lnSpc>
                          <a:spcPct val="107000"/>
                        </a:lnSpc>
                        <a:spcAft>
                          <a:spcPts val="800"/>
                        </a:spcAft>
                      </a:pPr>
                      <a:r>
                        <a:rPr lang="en-CA" sz="1600" kern="100" dirty="0">
                          <a:solidFill>
                            <a:srgbClr val="333333"/>
                          </a:solidFill>
                          <a:effectLst/>
                          <a:latin typeface="Aptos" panose="020B0004020202020204" pitchFamily="34" charset="0"/>
                          <a:ea typeface="Aptos" panose="020B0004020202020204" pitchFamily="34" charset="0"/>
                          <a:cs typeface="Noto Sans" panose="020B0502040504020204" pitchFamily="34" charset="0"/>
                        </a:rPr>
                        <a:t>5</a:t>
                      </a:r>
                      <a:endParaRPr lang="en-CA"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CA"/>
                    </a:p>
                  </a:txBody>
                  <a:tcPr/>
                </a:tc>
                <a:extLst>
                  <a:ext uri="{0D108BD9-81ED-4DB2-BD59-A6C34878D82A}">
                    <a16:rowId xmlns:a16="http://schemas.microsoft.com/office/drawing/2014/main" val="2546095068"/>
                  </a:ext>
                </a:extLst>
              </a:tr>
            </a:tbl>
          </a:graphicData>
        </a:graphic>
      </p:graphicFrame>
      <p:sp>
        <p:nvSpPr>
          <p:cNvPr id="7" name="TextBox 6">
            <a:extLst>
              <a:ext uri="{FF2B5EF4-FFF2-40B4-BE49-F238E27FC236}">
                <a16:creationId xmlns:a16="http://schemas.microsoft.com/office/drawing/2014/main" id="{4968114F-CBE6-03B6-1890-727E62FD2A55}"/>
              </a:ext>
            </a:extLst>
          </p:cNvPr>
          <p:cNvSpPr txBox="1"/>
          <p:nvPr/>
        </p:nvSpPr>
        <p:spPr>
          <a:xfrm>
            <a:off x="5834875" y="4922488"/>
            <a:ext cx="6094140" cy="325538"/>
          </a:xfrm>
          <a:prstGeom prst="rect">
            <a:avLst/>
          </a:prstGeom>
          <a:noFill/>
        </p:spPr>
        <p:txBody>
          <a:bodyPr wrap="square">
            <a:spAutoFit/>
          </a:bodyPr>
          <a:lstStyle/>
          <a:p>
            <a:pPr marL="457200" lvl="1" indent="0">
              <a:lnSpc>
                <a:spcPct val="115000"/>
              </a:lnSpc>
              <a:spcAft>
                <a:spcPts val="800"/>
              </a:spcAft>
              <a:buNone/>
            </a:pPr>
            <a:r>
              <a:rPr lang="fr-CA" sz="1400" b="1" i="1" dirty="0">
                <a:solidFill>
                  <a:srgbClr val="333333"/>
                </a:solidFill>
                <a:effectLst/>
                <a:ea typeface="Aptos" panose="020B0004020202020204" pitchFamily="34" charset="0"/>
                <a:cs typeface="Noto Sans" panose="020B0502040504020204" pitchFamily="34" charset="0"/>
              </a:rPr>
              <a:t>* </a:t>
            </a:r>
            <a:r>
              <a:rPr lang="fr-CA" sz="1400" i="1" dirty="0" err="1">
                <a:solidFill>
                  <a:srgbClr val="333333"/>
                </a:solidFill>
                <a:effectLst/>
                <a:ea typeface="Aptos" panose="020B0004020202020204" pitchFamily="34" charset="0"/>
                <a:cs typeface="Noto Sans" panose="020B0502040504020204" pitchFamily="34" charset="0"/>
              </a:rPr>
              <a:t>Also</a:t>
            </a:r>
            <a:r>
              <a:rPr lang="fr-CA" sz="1400" i="1" dirty="0">
                <a:solidFill>
                  <a:srgbClr val="333333"/>
                </a:solidFill>
                <a:effectLst/>
                <a:ea typeface="Aptos" panose="020B0004020202020204" pitchFamily="34" charset="0"/>
                <a:cs typeface="Noto Sans" panose="020B0502040504020204" pitchFamily="34" charset="0"/>
              </a:rPr>
              <a:t> </a:t>
            </a:r>
            <a:r>
              <a:rPr lang="fr-CA" sz="1400" i="1" dirty="0" err="1">
                <a:solidFill>
                  <a:srgbClr val="333333"/>
                </a:solidFill>
                <a:effectLst/>
                <a:ea typeface="Aptos" panose="020B0004020202020204" pitchFamily="34" charset="0"/>
                <a:cs typeface="Noto Sans" panose="020B0502040504020204" pitchFamily="34" charset="0"/>
              </a:rPr>
              <a:t>includes</a:t>
            </a:r>
            <a:r>
              <a:rPr lang="fr-CA" sz="1400" i="1" dirty="0">
                <a:solidFill>
                  <a:srgbClr val="333333"/>
                </a:solidFill>
                <a:effectLst/>
                <a:ea typeface="Aptos" panose="020B0004020202020204" pitchFamily="34" charset="0"/>
                <a:cs typeface="Noto Sans" panose="020B0502040504020204" pitchFamily="34" charset="0"/>
              </a:rPr>
              <a:t> Niveaux de </a:t>
            </a:r>
            <a:r>
              <a:rPr lang="fr-CA" sz="1400" i="1" dirty="0" err="1">
                <a:solidFill>
                  <a:srgbClr val="333333"/>
                </a:solidFill>
                <a:effectLst/>
                <a:ea typeface="Aptos" panose="020B0004020202020204" pitchFamily="34" charset="0"/>
                <a:cs typeface="Noto Sans" panose="020B0502040504020204" pitchFamily="34" charset="0"/>
              </a:rPr>
              <a:t>competence</a:t>
            </a:r>
            <a:r>
              <a:rPr lang="fr-CA" sz="1400" i="1" dirty="0">
                <a:solidFill>
                  <a:srgbClr val="333333"/>
                </a:solidFill>
                <a:effectLst/>
                <a:ea typeface="Aptos" panose="020B0004020202020204" pitchFamily="34" charset="0"/>
                <a:cs typeface="Noto Sans" panose="020B0502040504020204" pitchFamily="34" charset="0"/>
              </a:rPr>
              <a:t> linguistique canadiens</a:t>
            </a:r>
            <a:endParaRPr lang="en-CA" sz="1400" i="1" kern="100"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29580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7D449-B20C-D3B6-A9D8-6D4D31C23E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F2C47-07F5-9428-FFA7-77AEDFB5C088}"/>
              </a:ext>
            </a:extLst>
          </p:cNvPr>
          <p:cNvSpPr>
            <a:spLocks noGrp="1"/>
          </p:cNvSpPr>
          <p:nvPr>
            <p:ph type="title"/>
          </p:nvPr>
        </p:nvSpPr>
        <p:spPr>
          <a:xfrm>
            <a:off x="838200" y="365125"/>
            <a:ext cx="10515600" cy="1325563"/>
          </a:xfrm>
        </p:spPr>
        <p:txBody>
          <a:bodyPr>
            <a:normAutofit/>
          </a:bodyPr>
          <a:lstStyle/>
          <a:p>
            <a:r>
              <a:rPr lang="en-US" sz="3600" dirty="0"/>
              <a:t>Approved English Language Testing Organizations</a:t>
            </a:r>
            <a:endParaRPr lang="en-CA" sz="3600" dirty="0"/>
          </a:p>
        </p:txBody>
      </p:sp>
      <p:sp>
        <p:nvSpPr>
          <p:cNvPr id="3" name="Content Placeholder 2">
            <a:extLst>
              <a:ext uri="{FF2B5EF4-FFF2-40B4-BE49-F238E27FC236}">
                <a16:creationId xmlns:a16="http://schemas.microsoft.com/office/drawing/2014/main" id="{97520AB9-04AB-1C3C-2F4D-D7FD28B5D4D4}"/>
              </a:ext>
            </a:extLst>
          </p:cNvPr>
          <p:cNvSpPr>
            <a:spLocks noGrp="1"/>
          </p:cNvSpPr>
          <p:nvPr>
            <p:ph idx="1"/>
          </p:nvPr>
        </p:nvSpPr>
        <p:spPr>
          <a:xfrm>
            <a:off x="838200" y="1828800"/>
            <a:ext cx="10515600" cy="3951514"/>
          </a:xfrm>
        </p:spPr>
        <p:txBody>
          <a:bodyPr>
            <a:normAutofit fontScale="92500" lnSpcReduction="20000"/>
          </a:bodyPr>
          <a:lstStyle/>
          <a:p>
            <a:pPr marL="0" lvl="0" indent="0">
              <a:spcAft>
                <a:spcPts val="800"/>
              </a:spcAft>
              <a:buSzPts val="1000"/>
              <a:buNone/>
              <a:tabLst>
                <a:tab pos="457200" algn="l"/>
              </a:tabLst>
            </a:pPr>
            <a:r>
              <a:rPr lang="en-CA" sz="2200" b="1" kern="100" dirty="0">
                <a:cs typeface="Times New Roman" panose="02020603050405020304" pitchFamily="18" charset="0"/>
              </a:rPr>
              <a:t>IELTS: International English Language Testing System</a:t>
            </a:r>
          </a:p>
          <a:p>
            <a:pPr marL="457200">
              <a:lnSpc>
                <a:spcPct val="107000"/>
              </a:lnSpc>
              <a:spcAft>
                <a:spcPts val="800"/>
              </a:spcAft>
              <a:buSzPts val="1000"/>
              <a:tabLst>
                <a:tab pos="457200" algn="l"/>
              </a:tabLst>
            </a:pPr>
            <a:r>
              <a:rPr lang="en-CA" sz="2200" kern="100" dirty="0">
                <a:effectLst/>
                <a:ea typeface="Aptos" panose="020B0004020202020204" pitchFamily="34" charset="0"/>
                <a:cs typeface="Times New Roman" panose="02020603050405020304" pitchFamily="18" charset="0"/>
              </a:rPr>
              <a:t>Website:  </a:t>
            </a:r>
            <a:r>
              <a:rPr lang="en-CA" sz="2200" u="sng" kern="100" dirty="0">
                <a:solidFill>
                  <a:srgbClr val="467886"/>
                </a:solidFill>
                <a:effectLst/>
                <a:ea typeface="Aptos" panose="020B0004020202020204" pitchFamily="34" charset="0"/>
                <a:cs typeface="Times New Roman" panose="02020603050405020304" pitchFamily="18" charset="0"/>
                <a:hlinkClick r:id="rId2"/>
              </a:rPr>
              <a:t>IELTS: International English Language Testing System</a:t>
            </a:r>
            <a:endParaRPr lang="en-CA" sz="2200" kern="100" dirty="0">
              <a:effectLst/>
              <a:ea typeface="Aptos" panose="020B0004020202020204" pitchFamily="34" charset="0"/>
              <a:cs typeface="Times New Roman" panose="02020603050405020304" pitchFamily="18" charset="0"/>
            </a:endParaRPr>
          </a:p>
          <a:p>
            <a:pPr marL="457200">
              <a:lnSpc>
                <a:spcPct val="107000"/>
              </a:lnSpc>
              <a:buSzPts val="1000"/>
              <a:tabLst>
                <a:tab pos="914400" algn="l"/>
              </a:tabLst>
            </a:pPr>
            <a:r>
              <a:rPr lang="en-CA" sz="2200" kern="100" dirty="0">
                <a:solidFill>
                  <a:srgbClr val="333333"/>
                </a:solidFill>
                <a:effectLst/>
                <a:ea typeface="Aptos" panose="020B0004020202020204" pitchFamily="34" charset="0"/>
                <a:cs typeface="Noto Sans" panose="020B0502040504020204" pitchFamily="34" charset="0"/>
              </a:rPr>
              <a:t>Test Name:  </a:t>
            </a:r>
            <a:r>
              <a:rPr lang="en-CA" sz="2200" kern="100" dirty="0">
                <a:solidFill>
                  <a:srgbClr val="000000"/>
                </a:solidFill>
                <a:effectLst/>
                <a:ea typeface="Aptos" panose="020B0004020202020204" pitchFamily="34" charset="0"/>
                <a:cs typeface="Times New Roman" panose="02020603050405020304" pitchFamily="18" charset="0"/>
              </a:rPr>
              <a:t>IELTS General Training Test</a:t>
            </a:r>
            <a:endParaRPr lang="en-CA" sz="2200" kern="100" dirty="0">
              <a:effectLst/>
              <a:ea typeface="Aptos" panose="020B0004020202020204" pitchFamily="34" charset="0"/>
              <a:cs typeface="Times New Roman" panose="02020603050405020304" pitchFamily="18" charset="0"/>
            </a:endParaRPr>
          </a:p>
          <a:p>
            <a:pPr marL="0" lvl="0" indent="0">
              <a:lnSpc>
                <a:spcPct val="107000"/>
              </a:lnSpc>
              <a:buSzPts val="1000"/>
              <a:buNone/>
              <a:tabLst>
                <a:tab pos="457200" algn="l"/>
              </a:tabLst>
            </a:pPr>
            <a:r>
              <a:rPr lang="en-CA" sz="2200" b="1" kern="100" dirty="0">
                <a:solidFill>
                  <a:srgbClr val="333333"/>
                </a:solidFill>
                <a:effectLst/>
                <a:ea typeface="Aptos" panose="020B0004020202020204" pitchFamily="34" charset="0"/>
                <a:cs typeface="Noto Sans" panose="020B0502040504020204" pitchFamily="34" charset="0"/>
              </a:rPr>
              <a:t>CELPIP:  Canadian English Language Proficiency Index Program</a:t>
            </a:r>
            <a:endParaRPr lang="en-CA" sz="2200" b="1" kern="100" dirty="0">
              <a:effectLst/>
              <a:ea typeface="Aptos" panose="020B0004020202020204" pitchFamily="34" charset="0"/>
              <a:cs typeface="Times New Roman" panose="02020603050405020304" pitchFamily="18" charset="0"/>
            </a:endParaRPr>
          </a:p>
          <a:p>
            <a:pPr marL="457200">
              <a:lnSpc>
                <a:spcPct val="107000"/>
              </a:lnSpc>
              <a:buSzPts val="1000"/>
              <a:tabLst>
                <a:tab pos="914400" algn="l"/>
              </a:tabLst>
            </a:pPr>
            <a:r>
              <a:rPr lang="en-CA" sz="2200" kern="100" dirty="0">
                <a:solidFill>
                  <a:srgbClr val="333333"/>
                </a:solidFill>
                <a:effectLst/>
                <a:ea typeface="Aptos" panose="020B0004020202020204" pitchFamily="34" charset="0"/>
                <a:cs typeface="Noto Sans" panose="020B0502040504020204" pitchFamily="34" charset="0"/>
              </a:rPr>
              <a:t>Website: </a:t>
            </a:r>
            <a:r>
              <a:rPr lang="en-CA" sz="2200" u="sng" kern="100" dirty="0">
                <a:solidFill>
                  <a:srgbClr val="000000"/>
                </a:solidFill>
                <a:effectLst/>
                <a:ea typeface="Aptos" panose="020B0004020202020204" pitchFamily="34" charset="0"/>
                <a:cs typeface="Times New Roman" panose="02020603050405020304" pitchFamily="18" charset="0"/>
                <a:hlinkClick r:id="rId3"/>
              </a:rPr>
              <a:t>CELPIP: Canadian English Language Proficiency Index Program</a:t>
            </a:r>
            <a:endParaRPr lang="en-CA" sz="2200" kern="100" dirty="0">
              <a:effectLst/>
              <a:ea typeface="Aptos" panose="020B0004020202020204" pitchFamily="34" charset="0"/>
              <a:cs typeface="Times New Roman" panose="02020603050405020304" pitchFamily="18" charset="0"/>
            </a:endParaRPr>
          </a:p>
          <a:p>
            <a:pPr marL="457200">
              <a:lnSpc>
                <a:spcPct val="107000"/>
              </a:lnSpc>
              <a:buSzPts val="1000"/>
              <a:tabLst>
                <a:tab pos="914400" algn="l"/>
              </a:tabLst>
            </a:pPr>
            <a:r>
              <a:rPr lang="en-CA" sz="2200" kern="100" dirty="0">
                <a:solidFill>
                  <a:srgbClr val="333333"/>
                </a:solidFill>
                <a:effectLst/>
                <a:ea typeface="Aptos" panose="020B0004020202020204" pitchFamily="34" charset="0"/>
                <a:cs typeface="Noto Sans" panose="020B0502040504020204" pitchFamily="34" charset="0"/>
              </a:rPr>
              <a:t>Test Name: </a:t>
            </a:r>
            <a:r>
              <a:rPr lang="en-CA" sz="2200" kern="100" dirty="0">
                <a:solidFill>
                  <a:srgbClr val="000000"/>
                </a:solidFill>
                <a:effectLst/>
                <a:ea typeface="Aptos" panose="020B0004020202020204" pitchFamily="34" charset="0"/>
                <a:cs typeface="Times New Roman" panose="02020603050405020304" pitchFamily="18" charset="0"/>
              </a:rPr>
              <a:t>CELPIP-General Test</a:t>
            </a:r>
            <a:endParaRPr lang="en-CA" sz="2200" kern="100" dirty="0">
              <a:effectLst/>
              <a:ea typeface="Aptos" panose="020B0004020202020204" pitchFamily="34" charset="0"/>
              <a:cs typeface="Times New Roman" panose="02020603050405020304" pitchFamily="18" charset="0"/>
            </a:endParaRPr>
          </a:p>
          <a:p>
            <a:pPr marL="0" lvl="0" indent="0">
              <a:lnSpc>
                <a:spcPct val="107000"/>
              </a:lnSpc>
              <a:buSzPts val="1000"/>
              <a:buNone/>
              <a:tabLst>
                <a:tab pos="457200" algn="l"/>
              </a:tabLst>
            </a:pPr>
            <a:r>
              <a:rPr lang="en-CA" sz="2200" b="1" kern="100" dirty="0">
                <a:solidFill>
                  <a:srgbClr val="333333"/>
                </a:solidFill>
                <a:effectLst/>
                <a:ea typeface="Aptos" panose="020B0004020202020204" pitchFamily="34" charset="0"/>
                <a:cs typeface="Noto Sans" panose="020B0502040504020204" pitchFamily="34" charset="0"/>
              </a:rPr>
              <a:t>PTE: Pearson Test of English</a:t>
            </a:r>
            <a:endParaRPr lang="en-CA" sz="2200" b="1" kern="100" dirty="0">
              <a:effectLst/>
              <a:ea typeface="Aptos" panose="020B0004020202020204" pitchFamily="34" charset="0"/>
              <a:cs typeface="Times New Roman" panose="02020603050405020304" pitchFamily="18" charset="0"/>
            </a:endParaRPr>
          </a:p>
          <a:p>
            <a:pPr marL="512763">
              <a:lnSpc>
                <a:spcPct val="107000"/>
              </a:lnSpc>
              <a:buSzPts val="1000"/>
              <a:tabLst>
                <a:tab pos="914400" algn="l"/>
              </a:tabLst>
            </a:pPr>
            <a:r>
              <a:rPr lang="en-CA" sz="2200" kern="100" dirty="0">
                <a:solidFill>
                  <a:srgbClr val="333333"/>
                </a:solidFill>
                <a:effectLst/>
                <a:ea typeface="Aptos" panose="020B0004020202020204" pitchFamily="34" charset="0"/>
                <a:cs typeface="Noto Sans" panose="020B0502040504020204" pitchFamily="34" charset="0"/>
              </a:rPr>
              <a:t>Website:  </a:t>
            </a:r>
            <a:r>
              <a:rPr lang="en-CA" sz="2200" u="sng" kern="100" dirty="0">
                <a:solidFill>
                  <a:srgbClr val="000000"/>
                </a:solidFill>
                <a:effectLst/>
                <a:ea typeface="Aptos" panose="020B0004020202020204" pitchFamily="34" charset="0"/>
                <a:cs typeface="Times New Roman" panose="02020603050405020304" pitchFamily="18" charset="0"/>
                <a:hlinkClick r:id="rId4"/>
              </a:rPr>
              <a:t>PTE: Pearson Test of English</a:t>
            </a:r>
            <a:endParaRPr lang="en-CA" sz="2200" kern="100" dirty="0">
              <a:effectLst/>
              <a:ea typeface="Aptos" panose="020B0004020202020204" pitchFamily="34" charset="0"/>
              <a:cs typeface="Times New Roman" panose="02020603050405020304" pitchFamily="18" charset="0"/>
            </a:endParaRPr>
          </a:p>
          <a:p>
            <a:pPr marL="512763">
              <a:lnSpc>
                <a:spcPct val="107000"/>
              </a:lnSpc>
              <a:spcAft>
                <a:spcPts val="800"/>
              </a:spcAft>
              <a:buSzPts val="1000"/>
              <a:tabLst>
                <a:tab pos="914400" algn="l"/>
              </a:tabLst>
            </a:pPr>
            <a:r>
              <a:rPr lang="en-CA" sz="2200" kern="100" dirty="0">
                <a:solidFill>
                  <a:srgbClr val="333333"/>
                </a:solidFill>
                <a:effectLst/>
                <a:ea typeface="Aptos" panose="020B0004020202020204" pitchFamily="34" charset="0"/>
                <a:cs typeface="Noto Sans" panose="020B0502040504020204" pitchFamily="34" charset="0"/>
              </a:rPr>
              <a:t>Test Name:  </a:t>
            </a:r>
            <a:r>
              <a:rPr lang="en-CA" sz="2200" kern="100" dirty="0">
                <a:solidFill>
                  <a:srgbClr val="000000"/>
                </a:solidFill>
                <a:effectLst/>
                <a:ea typeface="Aptos" panose="020B0004020202020204" pitchFamily="34" charset="0"/>
                <a:cs typeface="Times New Roman" panose="02020603050405020304" pitchFamily="18" charset="0"/>
              </a:rPr>
              <a:t>PTE Core Test</a:t>
            </a:r>
            <a:endParaRPr lang="en-CA" sz="2200" kern="100" dirty="0">
              <a:effectLst/>
              <a:ea typeface="Aptos" panose="020B0004020202020204" pitchFamily="34" charset="0"/>
              <a:cs typeface="Times New Roman" panose="02020603050405020304" pitchFamily="18" charset="0"/>
            </a:endParaRPr>
          </a:p>
          <a:p>
            <a:pPr marL="0" indent="0">
              <a:lnSpc>
                <a:spcPct val="115000"/>
              </a:lnSpc>
              <a:spcAft>
                <a:spcPts val="800"/>
              </a:spcAft>
              <a:buNone/>
            </a:pPr>
            <a:endParaRPr lang="en-CA" sz="2000" kern="100" dirty="0">
              <a:effectLst/>
              <a:ea typeface="Aptos" panose="020B0004020202020204" pitchFamily="34" charset="0"/>
              <a:cs typeface="Times New Roman" panose="02020603050405020304" pitchFamily="18" charset="0"/>
            </a:endParaRPr>
          </a:p>
          <a:p>
            <a:pPr>
              <a:lnSpc>
                <a:spcPct val="115000"/>
              </a:lnSpc>
              <a:spcAft>
                <a:spcPts val="800"/>
              </a:spcAft>
            </a:pPr>
            <a:endParaRPr lang="en-CA" sz="2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9B7156F8-92F9-DF6A-123E-545D7EBEE72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0318FBC-E0C3-4FC8-BE76-D6BBFE6AD09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5216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5C4FF-1370-8D19-C058-4F4709FAAE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0A1700-0C04-F3CD-DDC6-5C5D0CD745CA}"/>
              </a:ext>
            </a:extLst>
          </p:cNvPr>
          <p:cNvSpPr>
            <a:spLocks noGrp="1"/>
          </p:cNvSpPr>
          <p:nvPr>
            <p:ph type="title"/>
          </p:nvPr>
        </p:nvSpPr>
        <p:spPr/>
        <p:txBody>
          <a:bodyPr/>
          <a:lstStyle/>
          <a:p>
            <a:r>
              <a:rPr lang="en-CA" dirty="0"/>
              <a:t>Conclusion &amp; Next Steps</a:t>
            </a:r>
          </a:p>
        </p:txBody>
      </p:sp>
      <p:sp>
        <p:nvSpPr>
          <p:cNvPr id="3" name="Content Placeholder 2">
            <a:extLst>
              <a:ext uri="{FF2B5EF4-FFF2-40B4-BE49-F238E27FC236}">
                <a16:creationId xmlns:a16="http://schemas.microsoft.com/office/drawing/2014/main" id="{120BBD60-6DFC-837A-7880-834A2F8CE046}"/>
              </a:ext>
            </a:extLst>
          </p:cNvPr>
          <p:cNvSpPr>
            <a:spLocks noGrp="1"/>
          </p:cNvSpPr>
          <p:nvPr>
            <p:ph idx="1"/>
          </p:nvPr>
        </p:nvSpPr>
        <p:spPr>
          <a:xfrm>
            <a:off x="838199" y="1583703"/>
            <a:ext cx="10785049" cy="4196611"/>
          </a:xfrm>
        </p:spPr>
        <p:txBody>
          <a:bodyPr>
            <a:normAutofit fontScale="85000" lnSpcReduction="20000"/>
          </a:bodyPr>
          <a:lstStyle/>
          <a:p>
            <a:pPr>
              <a:lnSpc>
                <a:spcPct val="150000"/>
              </a:lnSpc>
              <a:defRPr/>
            </a:pPr>
            <a:r>
              <a:rPr kumimoji="0" lang="en-US" sz="2200" b="0" i="0" u="none" strike="noStrike" kern="1200" cap="none" spc="0" normalizeH="0" baseline="0" noProof="0" dirty="0">
                <a:ln>
                  <a:noFill/>
                </a:ln>
                <a:solidFill>
                  <a:prstClr val="black"/>
                </a:solidFill>
                <a:effectLst/>
                <a:uLnTx/>
                <a:uFillTx/>
              </a:rPr>
              <a:t>The NOC code is an essential part of both the Canadian </a:t>
            </a:r>
            <a:r>
              <a:rPr kumimoji="0" lang="en-US" sz="2200" b="0" i="0" u="none" strike="noStrike" kern="1200" cap="none" spc="0" normalizeH="0" baseline="0" noProof="0" dirty="0" err="1">
                <a:ln>
                  <a:noFill/>
                </a:ln>
                <a:solidFill>
                  <a:prstClr val="black"/>
                </a:solidFill>
                <a:effectLst/>
                <a:uLnTx/>
                <a:uFillTx/>
              </a:rPr>
              <a:t>labour</a:t>
            </a:r>
            <a:r>
              <a:rPr kumimoji="0" lang="en-US" sz="2200" b="0" i="0" u="none" strike="noStrike" kern="1200" cap="none" spc="0" normalizeH="0" baseline="0" noProof="0" dirty="0">
                <a:ln>
                  <a:noFill/>
                </a:ln>
                <a:solidFill>
                  <a:prstClr val="black"/>
                </a:solidFill>
                <a:effectLst/>
                <a:uLnTx/>
                <a:uFillTx/>
              </a:rPr>
              <a:t> market and the EMPP. By using the NOC system, employers and candidates can ensure they are matching the right skills to the right opportunities.</a:t>
            </a:r>
          </a:p>
          <a:p>
            <a:pPr>
              <a:lnSpc>
                <a:spcPct val="150000"/>
              </a:lnSpc>
              <a:defRPr/>
            </a:pPr>
            <a:r>
              <a:rPr kumimoji="0" lang="en-US" sz="2200" b="0" i="0" u="none" strike="noStrike" kern="1200" cap="none" spc="0" normalizeH="0" baseline="0" noProof="0" dirty="0">
                <a:ln>
                  <a:noFill/>
                </a:ln>
                <a:solidFill>
                  <a:prstClr val="black"/>
                </a:solidFill>
                <a:effectLst/>
                <a:uLnTx/>
                <a:uFillTx/>
              </a:rPr>
              <a:t>To learn more about the EMPP and how the TEER code applies to your situation, visit the official NOC website or contact the Office for Refugees, Archdiocese of Toronto (ORAT) for assistance.</a:t>
            </a:r>
          </a:p>
          <a:p>
            <a:pPr>
              <a:lnSpc>
                <a:spcPct val="150000"/>
              </a:lnSpc>
              <a:defRPr/>
            </a:pPr>
            <a:r>
              <a:rPr kumimoji="0" lang="en-US" sz="2400" b="0" i="0" u="none" strike="noStrike" kern="1200" cap="none" spc="0" normalizeH="0" baseline="0" noProof="0" dirty="0">
                <a:ln>
                  <a:noFill/>
                </a:ln>
                <a:solidFill>
                  <a:prstClr val="black"/>
                </a:solidFill>
                <a:effectLst/>
                <a:uLnTx/>
                <a:uFillTx/>
              </a:rPr>
              <a:t>Link to the NOC tool</a:t>
            </a:r>
            <a:r>
              <a:rPr lang="en-US" sz="2400" dirty="0">
                <a:solidFill>
                  <a:prstClr val="black"/>
                </a:solidFill>
              </a:rPr>
              <a:t>:</a:t>
            </a:r>
            <a:r>
              <a:rPr kumimoji="0" lang="en-US" sz="2400" b="0" i="0" u="none" strike="noStrike" kern="1200" cap="none" spc="0" normalizeH="0" baseline="0" noProof="0" dirty="0">
                <a:ln>
                  <a:noFill/>
                </a:ln>
                <a:solidFill>
                  <a:prstClr val="black"/>
                </a:solidFill>
                <a:effectLst/>
                <a:uLnTx/>
                <a:uFillTx/>
              </a:rPr>
              <a:t> </a:t>
            </a:r>
            <a:r>
              <a:rPr lang="en-CA" sz="2400" u="sng" dirty="0">
                <a:solidFill>
                  <a:srgbClr val="467886"/>
                </a:solidFill>
                <a:effectLst/>
                <a:ea typeface="Aptos" panose="020B0004020202020204" pitchFamily="34" charset="0"/>
                <a:cs typeface="Times New Roman" panose="02020603050405020304" pitchFamily="18" charset="0"/>
                <a:hlinkClick r:id="rId2"/>
              </a:rPr>
              <a:t>https://noc.esdc.gc.ca</a:t>
            </a:r>
            <a:endParaRPr lang="en-CA" sz="2400" u="sng" dirty="0">
              <a:solidFill>
                <a:srgbClr val="467886"/>
              </a:solidFill>
              <a:effectLst/>
              <a:ea typeface="Aptos" panose="020B0004020202020204" pitchFamily="34" charset="0"/>
              <a:cs typeface="Times New Roman" panose="02020603050405020304" pitchFamily="18" charset="0"/>
            </a:endParaRPr>
          </a:p>
          <a:p>
            <a:pPr>
              <a:lnSpc>
                <a:spcPct val="150000"/>
              </a:lnSpc>
              <a:defRPr/>
            </a:pPr>
            <a:r>
              <a:rPr lang="en-US" sz="2400" u="sng" dirty="0">
                <a:solidFill>
                  <a:srgbClr val="467886"/>
                </a:solidFill>
                <a:cs typeface="Times New Roman" panose="02020603050405020304" pitchFamily="18" charset="0"/>
                <a:hlinkClick r:id="rId3">
                  <a:extLst>
                    <a:ext uri="{A12FA001-AC4F-418D-AE19-62706E023703}">
                      <ahyp:hlinkClr xmlns:ahyp="http://schemas.microsoft.com/office/drawing/2018/hyperlinkcolor" val="tx"/>
                    </a:ext>
                  </a:extLst>
                </a:hlinkClick>
              </a:rPr>
              <a:t>Find your National Occupation Classification (NOC) - Canada.ca</a:t>
            </a:r>
            <a:endParaRPr lang="en-US" sz="2400" u="sng" dirty="0">
              <a:solidFill>
                <a:srgbClr val="467886"/>
              </a:solidFill>
              <a:cs typeface="Times New Roman" panose="02020603050405020304" pitchFamily="18" charset="0"/>
            </a:endParaRPr>
          </a:p>
          <a:p>
            <a:pPr>
              <a:lnSpc>
                <a:spcPct val="150000"/>
              </a:lnSpc>
              <a:defRPr/>
            </a:pPr>
            <a:r>
              <a:rPr kumimoji="0" lang="en-US" sz="2400" b="0" i="0" u="none" strike="noStrike" kern="1200" cap="none" spc="0" normalizeH="0" baseline="0" noProof="0" dirty="0">
                <a:ln>
                  <a:noFill/>
                </a:ln>
                <a:solidFill>
                  <a:prstClr val="black"/>
                </a:solidFill>
                <a:effectLst/>
                <a:uLnTx/>
                <a:uFillTx/>
              </a:rPr>
              <a:t>ORAT’s website: </a:t>
            </a:r>
            <a:r>
              <a:rPr kumimoji="0" lang="en-US" sz="2400" b="0" i="0" u="none" strike="noStrike" kern="1200" cap="none" spc="0" normalizeH="0" baseline="0" noProof="0" dirty="0">
                <a:ln>
                  <a:noFill/>
                </a:ln>
                <a:solidFill>
                  <a:prstClr val="black"/>
                </a:solidFill>
                <a:effectLst/>
                <a:uLnTx/>
                <a:uFillTx/>
                <a:hlinkClick r:id="rId4"/>
              </a:rPr>
              <a:t>www.empp-orat.ca</a:t>
            </a:r>
            <a:r>
              <a:rPr kumimoji="0" lang="en-US" sz="2400" b="0" i="0" u="none" strike="noStrike" kern="1200" cap="none" spc="0" normalizeH="0" baseline="0" noProof="0" dirty="0">
                <a:ln>
                  <a:noFill/>
                </a:ln>
                <a:solidFill>
                  <a:prstClr val="black"/>
                </a:solidFill>
                <a:effectLst/>
                <a:uLnTx/>
                <a:uFillTx/>
              </a:rPr>
              <a:t> </a:t>
            </a:r>
          </a:p>
          <a:p>
            <a:pPr>
              <a:lnSpc>
                <a:spcPct val="150000"/>
              </a:lnSpc>
              <a:defRPr/>
            </a:pPr>
            <a:r>
              <a:rPr kumimoji="0" lang="en-US" sz="2400" b="0" i="0" u="none" strike="noStrike" kern="1200" cap="none" spc="0" normalizeH="0" baseline="0" noProof="0" dirty="0">
                <a:ln>
                  <a:noFill/>
                </a:ln>
                <a:solidFill>
                  <a:prstClr val="black"/>
                </a:solidFill>
                <a:effectLst/>
                <a:uLnTx/>
                <a:uFillTx/>
              </a:rPr>
              <a:t>ORAT contact information for support: </a:t>
            </a:r>
            <a:r>
              <a:rPr kumimoji="0" lang="en-US" sz="2400" b="0" i="0" u="none" strike="noStrike" kern="1200" cap="none" spc="0" normalizeH="0" baseline="0" noProof="0" dirty="0">
                <a:ln>
                  <a:noFill/>
                </a:ln>
                <a:solidFill>
                  <a:prstClr val="black"/>
                </a:solidFill>
                <a:effectLst/>
                <a:uLnTx/>
                <a:uFillTx/>
                <a:hlinkClick r:id="rId5"/>
              </a:rPr>
              <a:t>empp-orat@archtoronto.org</a:t>
            </a:r>
            <a:r>
              <a:rPr kumimoji="0" lang="en-US" sz="2400" b="0" i="0" u="none" strike="noStrike" kern="1200" cap="none" spc="0" normalizeH="0" baseline="0" noProof="0" dirty="0">
                <a:ln>
                  <a:noFill/>
                </a:ln>
                <a:solidFill>
                  <a:prstClr val="black"/>
                </a:solidFill>
                <a:effectLst/>
                <a:uLnTx/>
                <a:uFillTx/>
              </a:rPr>
              <a:t> or (647) 494-5419.</a:t>
            </a:r>
          </a:p>
          <a:p>
            <a:pPr>
              <a:lnSpc>
                <a:spcPct val="150000"/>
              </a:lnSpc>
              <a:defRPr/>
            </a:pPr>
            <a:endParaRPr kumimoji="0" lang="en-CA" b="0" i="0" u="none" strike="noStrike" kern="1200" cap="none" spc="0" normalizeH="0" baseline="0" noProof="0" dirty="0">
              <a:ln>
                <a:noFill/>
              </a:ln>
              <a:solidFill>
                <a:prstClr val="black"/>
              </a:solidFill>
              <a:effectLst/>
              <a:uLnTx/>
              <a:uFillTx/>
            </a:endParaRPr>
          </a:p>
          <a:p>
            <a:pPr marL="0" indent="0">
              <a:lnSpc>
                <a:spcPct val="150000"/>
              </a:lnSpc>
              <a:buNone/>
              <a:defRPr/>
            </a:pPr>
            <a:endParaRPr kumimoji="0" lang="en-CA" b="0" i="0" u="none" strike="noStrike" kern="1200" cap="none" spc="0" normalizeH="0" baseline="0" noProof="0" dirty="0">
              <a:ln>
                <a:noFill/>
              </a:ln>
              <a:solidFill>
                <a:prstClr val="black"/>
              </a:solidFill>
              <a:effectLst/>
              <a:uLnTx/>
              <a:uFillTx/>
            </a:endParaRPr>
          </a:p>
          <a:p>
            <a:pPr>
              <a:lnSpc>
                <a:spcPct val="150000"/>
              </a:lnSpc>
            </a:pPr>
            <a:endParaRPr lang="en-CA" dirty="0"/>
          </a:p>
        </p:txBody>
      </p:sp>
      <p:sp>
        <p:nvSpPr>
          <p:cNvPr id="5" name="Slide Number Placeholder 4">
            <a:extLst>
              <a:ext uri="{FF2B5EF4-FFF2-40B4-BE49-F238E27FC236}">
                <a16:creationId xmlns:a16="http://schemas.microsoft.com/office/drawing/2014/main" id="{3BF9B7A1-EDD4-BFAC-BBC3-448DDBB208B9}"/>
              </a:ext>
            </a:extLst>
          </p:cNvPr>
          <p:cNvSpPr>
            <a:spLocks noGrp="1"/>
          </p:cNvSpPr>
          <p:nvPr>
            <p:ph type="sldNum" sz="quarter" idx="12"/>
          </p:nvPr>
        </p:nvSpPr>
        <p:spPr/>
        <p:txBody>
          <a:bodyPr/>
          <a:lstStyle/>
          <a:p>
            <a:fld id="{50318FBC-E0C3-4FC8-BE76-D6BBFE6AD098}" type="slidenum">
              <a:rPr lang="en-CA" smtClean="0"/>
              <a:t>17</a:t>
            </a:fld>
            <a:endParaRPr lang="en-CA"/>
          </a:p>
        </p:txBody>
      </p:sp>
    </p:spTree>
    <p:extLst>
      <p:ext uri="{BB962C8B-B14F-4D97-AF65-F5344CB8AC3E}">
        <p14:creationId xmlns:p14="http://schemas.microsoft.com/office/powerpoint/2010/main" val="1556946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9D3B731-6E08-328A-8E28-9999F0F31750}"/>
              </a:ext>
            </a:extLst>
          </p:cNvPr>
          <p:cNvSpPr>
            <a:spLocks noGrp="1"/>
          </p:cNvSpPr>
          <p:nvPr>
            <p:ph type="ctrTitle"/>
          </p:nvPr>
        </p:nvSpPr>
        <p:spPr/>
        <p:txBody>
          <a:bodyPr/>
          <a:lstStyle/>
          <a:p>
            <a:r>
              <a:rPr lang="en-US" dirty="0"/>
              <a:t>Appendix</a:t>
            </a:r>
          </a:p>
        </p:txBody>
      </p:sp>
      <p:sp>
        <p:nvSpPr>
          <p:cNvPr id="5" name="Slide Number Placeholder 4">
            <a:extLst>
              <a:ext uri="{FF2B5EF4-FFF2-40B4-BE49-F238E27FC236}">
                <a16:creationId xmlns:a16="http://schemas.microsoft.com/office/drawing/2014/main" id="{88D6F60A-85C9-9BD2-AA56-011AFC6B12C0}"/>
              </a:ext>
            </a:extLst>
          </p:cNvPr>
          <p:cNvSpPr>
            <a:spLocks noGrp="1"/>
          </p:cNvSpPr>
          <p:nvPr>
            <p:ph type="sldNum" sz="quarter" idx="12"/>
          </p:nvPr>
        </p:nvSpPr>
        <p:spPr/>
        <p:txBody>
          <a:bodyPr/>
          <a:lstStyle/>
          <a:p>
            <a:fld id="{50318FBC-E0C3-4FC8-BE76-D6BBFE6AD098}" type="slidenum">
              <a:rPr lang="en-CA" smtClean="0"/>
              <a:t>18</a:t>
            </a:fld>
            <a:endParaRPr lang="en-CA"/>
          </a:p>
        </p:txBody>
      </p:sp>
    </p:spTree>
    <p:extLst>
      <p:ext uri="{BB962C8B-B14F-4D97-AF65-F5344CB8AC3E}">
        <p14:creationId xmlns:p14="http://schemas.microsoft.com/office/powerpoint/2010/main" val="2727585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5EC28-2310-7779-E392-B806005FB8DD}"/>
              </a:ext>
            </a:extLst>
          </p:cNvPr>
          <p:cNvSpPr>
            <a:spLocks noGrp="1"/>
          </p:cNvSpPr>
          <p:nvPr>
            <p:ph type="title"/>
          </p:nvPr>
        </p:nvSpPr>
        <p:spPr/>
        <p:txBody>
          <a:bodyPr/>
          <a:lstStyle/>
          <a:p>
            <a:r>
              <a:rPr lang="en-CA" dirty="0"/>
              <a:t>About ORAT</a:t>
            </a:r>
          </a:p>
        </p:txBody>
      </p:sp>
      <p:sp>
        <p:nvSpPr>
          <p:cNvPr id="3" name="Content Placeholder 2">
            <a:extLst>
              <a:ext uri="{FF2B5EF4-FFF2-40B4-BE49-F238E27FC236}">
                <a16:creationId xmlns:a16="http://schemas.microsoft.com/office/drawing/2014/main" id="{6329CAA2-A69A-30F6-6057-B90EFFD993A9}"/>
              </a:ext>
            </a:extLst>
          </p:cNvPr>
          <p:cNvSpPr>
            <a:spLocks noGrp="1"/>
          </p:cNvSpPr>
          <p:nvPr>
            <p:ph idx="1"/>
          </p:nvPr>
        </p:nvSpPr>
        <p:spPr>
          <a:xfrm>
            <a:off x="838199" y="1583703"/>
            <a:ext cx="10785049" cy="4196611"/>
          </a:xfrm>
        </p:spPr>
        <p:txBody>
          <a:bodyPr>
            <a:normAutofit fontScale="85000" lnSpcReduction="20000"/>
          </a:bodyPr>
          <a:lstStyle/>
          <a:p>
            <a:pPr>
              <a:lnSpc>
                <a:spcPct val="150000"/>
              </a:lnSpc>
              <a:defRPr/>
            </a:pPr>
            <a:r>
              <a:rPr kumimoji="0" lang="en-CA" b="0" i="0" u="none" strike="noStrike" kern="1200" cap="none" spc="0" normalizeH="0" baseline="0" noProof="0" dirty="0">
                <a:ln>
                  <a:noFill/>
                </a:ln>
                <a:solidFill>
                  <a:prstClr val="black"/>
                </a:solidFill>
                <a:effectLst/>
                <a:uLnTx/>
                <a:uFillTx/>
              </a:rPr>
              <a:t>The Office of Refugees (ORAT) is a department of the Roman Catholic Archdiocese of Toronto and is a Trusted Partner of Immigration Canada in support of the Canada’s Economic Mobility Pathways Pilot (EMPP) .  </a:t>
            </a:r>
          </a:p>
          <a:p>
            <a:pPr>
              <a:lnSpc>
                <a:spcPct val="150000"/>
              </a:lnSpc>
              <a:defRPr/>
            </a:pPr>
            <a:r>
              <a:rPr lang="en-CA" dirty="0">
                <a:solidFill>
                  <a:prstClr val="black"/>
                </a:solidFill>
              </a:rPr>
              <a:t>ORAT works through church related overseas referral partners to identify </a:t>
            </a:r>
            <a:r>
              <a:rPr lang="en-CA" dirty="0" err="1">
                <a:solidFill>
                  <a:prstClr val="black"/>
                </a:solidFill>
              </a:rPr>
              <a:t>nd</a:t>
            </a:r>
            <a:r>
              <a:rPr lang="en-CA" dirty="0">
                <a:solidFill>
                  <a:prstClr val="black"/>
                </a:solidFill>
              </a:rPr>
              <a:t> screen qualified candidates for this program.</a:t>
            </a:r>
          </a:p>
          <a:p>
            <a:pPr>
              <a:lnSpc>
                <a:spcPct val="150000"/>
              </a:lnSpc>
              <a:defRPr/>
            </a:pPr>
            <a:r>
              <a:rPr kumimoji="0" lang="en-CA" b="0" i="0" u="none" strike="noStrike" kern="1200" cap="none" spc="0" normalizeH="0" baseline="0" noProof="0" dirty="0">
                <a:ln>
                  <a:noFill/>
                </a:ln>
                <a:solidFill>
                  <a:prstClr val="black"/>
                </a:solidFill>
                <a:effectLst/>
                <a:uLnTx/>
                <a:uFillTx/>
              </a:rPr>
              <a:t>ORAT </a:t>
            </a:r>
            <a:r>
              <a:rPr lang="en-CA" dirty="0">
                <a:solidFill>
                  <a:prstClr val="black"/>
                </a:solidFill>
              </a:rPr>
              <a:t>also </a:t>
            </a:r>
            <a:r>
              <a:rPr kumimoji="0" lang="en-CA" b="0" i="0" u="none" strike="noStrike" kern="1200" cap="none" spc="0" normalizeH="0" baseline="0" noProof="0" dirty="0">
                <a:ln>
                  <a:noFill/>
                </a:ln>
                <a:solidFill>
                  <a:prstClr val="black"/>
                </a:solidFill>
                <a:effectLst/>
                <a:uLnTx/>
                <a:uFillTx/>
              </a:rPr>
              <a:t>administers the Archdiocese’s Sponsorship Agreement by partnering with church communities</a:t>
            </a:r>
            <a:r>
              <a:rPr lang="en-CA" dirty="0">
                <a:solidFill>
                  <a:prstClr val="black"/>
                </a:solidFill>
              </a:rPr>
              <a:t> who have been affected by the global refugee crisis</a:t>
            </a:r>
            <a:r>
              <a:rPr kumimoji="0" lang="en-CA" b="0" i="0" u="none" strike="noStrike" kern="1200" cap="none" spc="0" normalizeH="0" baseline="0" noProof="0" dirty="0">
                <a:ln>
                  <a:noFill/>
                </a:ln>
                <a:solidFill>
                  <a:prstClr val="black"/>
                </a:solidFill>
                <a:effectLst/>
                <a:uLnTx/>
                <a:uFillTx/>
              </a:rPr>
              <a:t> to </a:t>
            </a:r>
            <a:r>
              <a:rPr lang="en-CA" dirty="0">
                <a:solidFill>
                  <a:prstClr val="black"/>
                </a:solidFill>
              </a:rPr>
              <a:t>facilitate the sponsorship of </a:t>
            </a:r>
            <a:r>
              <a:rPr kumimoji="0" lang="en-CA" b="0" i="0" u="none" strike="noStrike" kern="1200" cap="none" spc="0" normalizeH="0" baseline="0" noProof="0" dirty="0">
                <a:ln>
                  <a:noFill/>
                </a:ln>
                <a:solidFill>
                  <a:prstClr val="black"/>
                </a:solidFill>
                <a:effectLst/>
                <a:uLnTx/>
                <a:uFillTx/>
              </a:rPr>
              <a:t>parishioner families. </a:t>
            </a:r>
          </a:p>
          <a:p>
            <a:pPr>
              <a:lnSpc>
                <a:spcPct val="150000"/>
              </a:lnSpc>
            </a:pPr>
            <a:endParaRPr lang="en-CA" dirty="0"/>
          </a:p>
        </p:txBody>
      </p:sp>
      <p:sp>
        <p:nvSpPr>
          <p:cNvPr id="5" name="Slide Number Placeholder 4">
            <a:extLst>
              <a:ext uri="{FF2B5EF4-FFF2-40B4-BE49-F238E27FC236}">
                <a16:creationId xmlns:a16="http://schemas.microsoft.com/office/drawing/2014/main" id="{FE67A5C8-787B-9848-2A8A-2C9DA062F3EB}"/>
              </a:ext>
            </a:extLst>
          </p:cNvPr>
          <p:cNvSpPr>
            <a:spLocks noGrp="1"/>
          </p:cNvSpPr>
          <p:nvPr>
            <p:ph type="sldNum" sz="quarter" idx="12"/>
          </p:nvPr>
        </p:nvSpPr>
        <p:spPr/>
        <p:txBody>
          <a:bodyPr/>
          <a:lstStyle/>
          <a:p>
            <a:fld id="{50318FBC-E0C3-4FC8-BE76-D6BBFE6AD098}" type="slidenum">
              <a:rPr lang="en-CA" smtClean="0"/>
              <a:t>19</a:t>
            </a:fld>
            <a:endParaRPr lang="en-CA"/>
          </a:p>
        </p:txBody>
      </p:sp>
    </p:spTree>
    <p:extLst>
      <p:ext uri="{BB962C8B-B14F-4D97-AF65-F5344CB8AC3E}">
        <p14:creationId xmlns:p14="http://schemas.microsoft.com/office/powerpoint/2010/main" val="41724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76D03-A857-43CE-E6F0-AC3DFFE4616B}"/>
              </a:ext>
            </a:extLst>
          </p:cNvPr>
          <p:cNvSpPr>
            <a:spLocks noGrp="1"/>
          </p:cNvSpPr>
          <p:nvPr>
            <p:ph type="title"/>
          </p:nvPr>
        </p:nvSpPr>
        <p:spPr/>
        <p:txBody>
          <a:bodyPr/>
          <a:lstStyle/>
          <a:p>
            <a:r>
              <a:rPr lang="en-CA" dirty="0"/>
              <a:t>Meeting Agenda</a:t>
            </a:r>
          </a:p>
        </p:txBody>
      </p:sp>
      <p:sp>
        <p:nvSpPr>
          <p:cNvPr id="3" name="Content Placeholder 2">
            <a:extLst>
              <a:ext uri="{FF2B5EF4-FFF2-40B4-BE49-F238E27FC236}">
                <a16:creationId xmlns:a16="http://schemas.microsoft.com/office/drawing/2014/main" id="{78AA8F5B-1FB9-6803-F0A1-6F69979F8504}"/>
              </a:ext>
            </a:extLst>
          </p:cNvPr>
          <p:cNvSpPr>
            <a:spLocks noGrp="1"/>
          </p:cNvSpPr>
          <p:nvPr>
            <p:ph idx="1"/>
          </p:nvPr>
        </p:nvSpPr>
        <p:spPr>
          <a:xfrm>
            <a:off x="838200" y="1566153"/>
            <a:ext cx="10515600" cy="4214161"/>
          </a:xfrm>
        </p:spPr>
        <p:txBody>
          <a:bodyPr>
            <a:normAutofit lnSpcReduction="10000"/>
          </a:bodyPr>
          <a:lstStyle/>
          <a:p>
            <a:r>
              <a:rPr lang="en-CA" sz="3200" dirty="0"/>
              <a:t>EMPP Overview</a:t>
            </a:r>
          </a:p>
          <a:p>
            <a:r>
              <a:rPr lang="en-CA" sz="3200" dirty="0"/>
              <a:t>About Canada’s National Occupation Classification (NOC)</a:t>
            </a:r>
          </a:p>
          <a:p>
            <a:r>
              <a:rPr lang="en-US" sz="3200" dirty="0"/>
              <a:t>Using NOC &amp; TEER Codes in EMPP to Find a Specific Job</a:t>
            </a:r>
            <a:endParaRPr lang="en-CA" sz="3200" dirty="0"/>
          </a:p>
          <a:p>
            <a:r>
              <a:rPr lang="en-CA" sz="3200" dirty="0"/>
              <a:t>Experience Requirements for Candidates</a:t>
            </a:r>
          </a:p>
          <a:p>
            <a:r>
              <a:rPr lang="en-CA" sz="3200" dirty="0"/>
              <a:t>TEER and English Language Requirements</a:t>
            </a:r>
          </a:p>
          <a:p>
            <a:r>
              <a:rPr lang="en-CA" sz="3200" dirty="0"/>
              <a:t>Conclusion &amp; Next Steps</a:t>
            </a:r>
          </a:p>
        </p:txBody>
      </p:sp>
      <p:sp>
        <p:nvSpPr>
          <p:cNvPr id="5" name="Slide Number Placeholder 4">
            <a:extLst>
              <a:ext uri="{FF2B5EF4-FFF2-40B4-BE49-F238E27FC236}">
                <a16:creationId xmlns:a16="http://schemas.microsoft.com/office/drawing/2014/main" id="{7C9C22D4-7C50-4B1D-14B4-F232B1CA0F08}"/>
              </a:ext>
            </a:extLst>
          </p:cNvPr>
          <p:cNvSpPr>
            <a:spLocks noGrp="1"/>
          </p:cNvSpPr>
          <p:nvPr>
            <p:ph type="sldNum" sz="quarter" idx="12"/>
          </p:nvPr>
        </p:nvSpPr>
        <p:spPr/>
        <p:txBody>
          <a:bodyPr/>
          <a:lstStyle/>
          <a:p>
            <a:fld id="{50318FBC-E0C3-4FC8-BE76-D6BBFE6AD098}" type="slidenum">
              <a:rPr lang="en-CA" smtClean="0"/>
              <a:t>2</a:t>
            </a:fld>
            <a:endParaRPr lang="en-CA" dirty="0"/>
          </a:p>
        </p:txBody>
      </p:sp>
    </p:spTree>
    <p:extLst>
      <p:ext uri="{BB962C8B-B14F-4D97-AF65-F5344CB8AC3E}">
        <p14:creationId xmlns:p14="http://schemas.microsoft.com/office/powerpoint/2010/main" val="1844390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86B42-2207-720B-64FD-838C3044F1C8}"/>
              </a:ext>
            </a:extLst>
          </p:cNvPr>
          <p:cNvSpPr>
            <a:spLocks noGrp="1"/>
          </p:cNvSpPr>
          <p:nvPr>
            <p:ph type="title"/>
          </p:nvPr>
        </p:nvSpPr>
        <p:spPr/>
        <p:txBody>
          <a:bodyPr/>
          <a:lstStyle/>
          <a:p>
            <a:r>
              <a:rPr lang="en-CA" dirty="0"/>
              <a:t>FAQs:</a:t>
            </a:r>
          </a:p>
        </p:txBody>
      </p:sp>
      <p:sp>
        <p:nvSpPr>
          <p:cNvPr id="3" name="Content Placeholder 2">
            <a:extLst>
              <a:ext uri="{FF2B5EF4-FFF2-40B4-BE49-F238E27FC236}">
                <a16:creationId xmlns:a16="http://schemas.microsoft.com/office/drawing/2014/main" id="{0BD3AB9F-4D24-3A09-2028-FFC99DB3F49D}"/>
              </a:ext>
            </a:extLst>
          </p:cNvPr>
          <p:cNvSpPr>
            <a:spLocks noGrp="1"/>
          </p:cNvSpPr>
          <p:nvPr>
            <p:ph idx="1"/>
          </p:nvPr>
        </p:nvSpPr>
        <p:spPr>
          <a:xfrm>
            <a:off x="838200" y="1357461"/>
            <a:ext cx="10515600" cy="4166646"/>
          </a:xfrm>
        </p:spPr>
        <p:txBody>
          <a:bodyPr>
            <a:normAutofit fontScale="77500" lnSpcReduction="20000"/>
          </a:bodyPr>
          <a:lstStyle/>
          <a:p>
            <a:pPr marL="342900" lvl="0" indent="-342900">
              <a:lnSpc>
                <a:spcPct val="160000"/>
              </a:lnSpc>
              <a:buFont typeface="Symbol" panose="05050102010706020507" pitchFamily="18" charset="2"/>
              <a:buChar char=""/>
            </a:pPr>
            <a:r>
              <a:rPr lang="en-CA" i="1" u="sng" kern="100" dirty="0">
                <a:ea typeface="Aptos" panose="020B0004020202020204" pitchFamily="34" charset="0"/>
                <a:cs typeface="Times New Roman" panose="02020603050405020304" pitchFamily="18" charset="0"/>
              </a:rPr>
              <a:t>Refugee Work Experience &amp; Language Capabilities:</a:t>
            </a:r>
            <a:r>
              <a:rPr lang="en-CA" kern="100" dirty="0">
                <a:ea typeface="Aptos" panose="020B0004020202020204" pitchFamily="34" charset="0"/>
                <a:cs typeface="Times New Roman" panose="02020603050405020304" pitchFamily="18" charset="0"/>
              </a:rPr>
              <a:t> Selected candidates must have the relevant skills &amp; experience in the field of work. They also need to meet English language requirements.</a:t>
            </a:r>
            <a:endParaRPr lang="en-CA" sz="2800" i="1" u="sng" kern="100" dirty="0">
              <a:effectLst/>
              <a:ea typeface="Aptos" panose="020B0004020202020204" pitchFamily="34" charset="0"/>
              <a:cs typeface="Times New Roman" panose="02020603050405020304" pitchFamily="18" charset="0"/>
            </a:endParaRPr>
          </a:p>
          <a:p>
            <a:pPr marL="342900" lvl="0" indent="-342900">
              <a:lnSpc>
                <a:spcPct val="160000"/>
              </a:lnSpc>
              <a:buFont typeface="Symbol" panose="05050102010706020507" pitchFamily="18" charset="2"/>
              <a:buChar char=""/>
            </a:pPr>
            <a:r>
              <a:rPr lang="en-CA" sz="2800" i="1" u="sng" kern="100" dirty="0">
                <a:effectLst/>
                <a:ea typeface="Aptos" panose="020B0004020202020204" pitchFamily="34" charset="0"/>
                <a:cs typeface="Times New Roman" panose="02020603050405020304" pitchFamily="18" charset="0"/>
              </a:rPr>
              <a:t>Status:</a:t>
            </a:r>
            <a:r>
              <a:rPr lang="en-CA" sz="2800" kern="100" dirty="0">
                <a:effectLst/>
                <a:ea typeface="Aptos" panose="020B0004020202020204" pitchFamily="34" charset="0"/>
                <a:cs typeface="Times New Roman" panose="02020603050405020304" pitchFamily="18" charset="0"/>
              </a:rPr>
              <a:t>  </a:t>
            </a:r>
            <a:r>
              <a:rPr lang="en-CA" kern="100" dirty="0">
                <a:ea typeface="Aptos" panose="020B0004020202020204" pitchFamily="34" charset="0"/>
                <a:cs typeface="Times New Roman" panose="02020603050405020304" pitchFamily="18" charset="0"/>
              </a:rPr>
              <a:t>Approved refugees, along with their immediate family* arrive in Canada as Permanent Residents</a:t>
            </a:r>
            <a:r>
              <a:rPr lang="en-CA" sz="2800" kern="100" dirty="0">
                <a:effectLst/>
                <a:ea typeface="Aptos" panose="020B0004020202020204" pitchFamily="34" charset="0"/>
                <a:cs typeface="Times New Roman" panose="02020603050405020304" pitchFamily="18" charset="0"/>
              </a:rPr>
              <a:t>.</a:t>
            </a:r>
          </a:p>
          <a:p>
            <a:pPr marL="342900" lvl="0" indent="-342900">
              <a:lnSpc>
                <a:spcPct val="160000"/>
              </a:lnSpc>
              <a:buFont typeface="Symbol" panose="05050102010706020507" pitchFamily="18" charset="2"/>
              <a:buChar char=""/>
            </a:pPr>
            <a:r>
              <a:rPr lang="en-CA" i="1" u="sng" kern="100" dirty="0">
                <a:ea typeface="Aptos" panose="020B0004020202020204" pitchFamily="34" charset="0"/>
                <a:cs typeface="Times New Roman" panose="02020603050405020304" pitchFamily="18" charset="0"/>
              </a:rPr>
              <a:t>National Occupation Classification (NOC):</a:t>
            </a:r>
            <a:r>
              <a:rPr lang="en-CA" kern="100" dirty="0">
                <a:ea typeface="Aptos" panose="020B0004020202020204" pitchFamily="34" charset="0"/>
                <a:cs typeface="Times New Roman" panose="02020603050405020304" pitchFamily="18" charset="0"/>
              </a:rPr>
              <a:t>  NOC is used to identify the education, work experience and English language requirements required by the refugee candidate.</a:t>
            </a:r>
            <a:endParaRPr lang="en-CA" sz="2800" kern="100" dirty="0">
              <a:effectLst/>
              <a:ea typeface="Aptos" panose="020B0004020202020204" pitchFamily="34" charset="0"/>
              <a:cs typeface="Times New Roman" panose="02020603050405020304" pitchFamily="18" charset="0"/>
            </a:endParaRPr>
          </a:p>
          <a:p>
            <a:pPr>
              <a:lnSpc>
                <a:spcPct val="160000"/>
              </a:lnSpc>
            </a:pPr>
            <a:endParaRPr lang="en-CA" dirty="0"/>
          </a:p>
        </p:txBody>
      </p:sp>
      <p:sp>
        <p:nvSpPr>
          <p:cNvPr id="5" name="Slide Number Placeholder 4">
            <a:extLst>
              <a:ext uri="{FF2B5EF4-FFF2-40B4-BE49-F238E27FC236}">
                <a16:creationId xmlns:a16="http://schemas.microsoft.com/office/drawing/2014/main" id="{5E8C832D-353F-FACD-EF70-550D1B3CC406}"/>
              </a:ext>
            </a:extLst>
          </p:cNvPr>
          <p:cNvSpPr>
            <a:spLocks noGrp="1"/>
          </p:cNvSpPr>
          <p:nvPr>
            <p:ph type="sldNum" sz="quarter" idx="12"/>
          </p:nvPr>
        </p:nvSpPr>
        <p:spPr/>
        <p:txBody>
          <a:bodyPr/>
          <a:lstStyle/>
          <a:p>
            <a:fld id="{50318FBC-E0C3-4FC8-BE76-D6BBFE6AD098}" type="slidenum">
              <a:rPr lang="en-CA" smtClean="0"/>
              <a:t>20</a:t>
            </a:fld>
            <a:endParaRPr lang="en-CA"/>
          </a:p>
        </p:txBody>
      </p:sp>
      <p:sp>
        <p:nvSpPr>
          <p:cNvPr id="4" name="TextBox 3">
            <a:extLst>
              <a:ext uri="{FF2B5EF4-FFF2-40B4-BE49-F238E27FC236}">
                <a16:creationId xmlns:a16="http://schemas.microsoft.com/office/drawing/2014/main" id="{1FF5C5C9-595F-F262-BE7C-1E8C379BAEB2}"/>
              </a:ext>
            </a:extLst>
          </p:cNvPr>
          <p:cNvSpPr txBox="1"/>
          <p:nvPr/>
        </p:nvSpPr>
        <p:spPr>
          <a:xfrm>
            <a:off x="1139280" y="5530835"/>
            <a:ext cx="8568179" cy="338554"/>
          </a:xfrm>
          <a:prstGeom prst="rect">
            <a:avLst/>
          </a:prstGeom>
          <a:noFill/>
        </p:spPr>
        <p:txBody>
          <a:bodyPr wrap="none" rtlCol="0">
            <a:spAutoFit/>
          </a:bodyPr>
          <a:lstStyle/>
          <a:p>
            <a:r>
              <a:rPr lang="en-US" sz="1600" i="1" dirty="0"/>
              <a:t>* Immigration Canada defines a family as father, mother and dependent children under the age of 22</a:t>
            </a:r>
          </a:p>
        </p:txBody>
      </p:sp>
    </p:spTree>
    <p:extLst>
      <p:ext uri="{BB962C8B-B14F-4D97-AF65-F5344CB8AC3E}">
        <p14:creationId xmlns:p14="http://schemas.microsoft.com/office/powerpoint/2010/main" val="1560028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AECEC-BB14-0B71-63DC-BB3566AACAC8}"/>
              </a:ext>
            </a:extLst>
          </p:cNvPr>
          <p:cNvSpPr>
            <a:spLocks noGrp="1"/>
          </p:cNvSpPr>
          <p:nvPr>
            <p:ph type="title"/>
          </p:nvPr>
        </p:nvSpPr>
        <p:spPr>
          <a:xfrm>
            <a:off x="355600" y="365125"/>
            <a:ext cx="11290300" cy="1325563"/>
          </a:xfrm>
        </p:spPr>
        <p:txBody>
          <a:bodyPr>
            <a:normAutofit/>
          </a:bodyPr>
          <a:lstStyle/>
          <a:p>
            <a:r>
              <a:rPr lang="en-US" sz="4000" dirty="0"/>
              <a:t>EMPP is divided into Regional &amp; Federal Streams</a:t>
            </a:r>
          </a:p>
        </p:txBody>
      </p:sp>
      <p:sp>
        <p:nvSpPr>
          <p:cNvPr id="3" name="Content Placeholder 2">
            <a:extLst>
              <a:ext uri="{FF2B5EF4-FFF2-40B4-BE49-F238E27FC236}">
                <a16:creationId xmlns:a16="http://schemas.microsoft.com/office/drawing/2014/main" id="{844F844D-1894-61FB-E6B8-DD7AB7178CD5}"/>
              </a:ext>
            </a:extLst>
          </p:cNvPr>
          <p:cNvSpPr>
            <a:spLocks noGrp="1"/>
          </p:cNvSpPr>
          <p:nvPr>
            <p:ph idx="1"/>
          </p:nvPr>
        </p:nvSpPr>
        <p:spPr>
          <a:xfrm>
            <a:off x="546100" y="1549400"/>
            <a:ext cx="10998200" cy="4483100"/>
          </a:xfrm>
        </p:spPr>
        <p:txBody>
          <a:bodyPr>
            <a:normAutofit/>
          </a:bodyPr>
          <a:lstStyle/>
          <a:p>
            <a:pPr marL="0" marR="0" lvl="0" indent="0">
              <a:lnSpc>
                <a:spcPct val="115000"/>
              </a:lnSpc>
              <a:spcBef>
                <a:spcPts val="0"/>
              </a:spcBef>
              <a:spcAft>
                <a:spcPts val="0"/>
              </a:spcAft>
              <a:buNone/>
            </a:pPr>
            <a:r>
              <a:rPr lang="en-CA" sz="1800" b="1" kern="100" dirty="0">
                <a:effectLst/>
                <a:ea typeface="Aptos" panose="020B0004020202020204" pitchFamily="34" charset="0"/>
                <a:cs typeface="Times New Roman" panose="02020603050405020304" pitchFamily="18" charset="0"/>
              </a:rPr>
              <a:t>The Regional EMPP</a:t>
            </a:r>
            <a:endParaRPr lang="en-US" sz="1800" kern="100" dirty="0">
              <a:effectLst/>
              <a:ea typeface="Aptos" panose="020B0004020202020204" pitchFamily="34" charset="0"/>
              <a:cs typeface="Times New Roman" panose="02020603050405020304" pitchFamily="18" charset="0"/>
            </a:endParaRPr>
          </a:p>
          <a:p>
            <a:pPr marL="800100" marR="0" lvl="1" indent="-342900">
              <a:lnSpc>
                <a:spcPct val="115000"/>
              </a:lnSpc>
              <a:spcBef>
                <a:spcPts val="0"/>
              </a:spcBef>
              <a:spcAft>
                <a:spcPts val="0"/>
              </a:spcAft>
              <a:buFont typeface="+mj-lt"/>
              <a:buAutoNum type="arabicPeriod"/>
            </a:pPr>
            <a:r>
              <a:rPr lang="en-CA" sz="1800" kern="100" dirty="0">
                <a:effectLst/>
                <a:ea typeface="Aptos" panose="020B0004020202020204" pitchFamily="34" charset="0"/>
                <a:cs typeface="Times New Roman" panose="02020603050405020304" pitchFamily="18" charset="0"/>
              </a:rPr>
              <a:t>Through one of following 3 selected economic programs.</a:t>
            </a:r>
            <a:endParaRPr lang="en-US" sz="1800" kern="100" dirty="0">
              <a:effectLst/>
              <a:ea typeface="Aptos" panose="020B0004020202020204" pitchFamily="34" charset="0"/>
              <a:cs typeface="Times New Roman" panose="02020603050405020304" pitchFamily="18" charset="0"/>
            </a:endParaRPr>
          </a:p>
          <a:p>
            <a:pPr lvl="2">
              <a:lnSpc>
                <a:spcPct val="115000"/>
              </a:lnSpc>
              <a:spcBef>
                <a:spcPts val="0"/>
              </a:spcBef>
            </a:pPr>
            <a:r>
              <a:rPr lang="en-CA" sz="1800" u="sng" kern="100" dirty="0">
                <a:solidFill>
                  <a:srgbClr val="467886"/>
                </a:solidFill>
                <a:effectLst/>
                <a:ea typeface="Aptos" panose="020B0004020202020204" pitchFamily="34" charset="0"/>
                <a:cs typeface="Times New Roman" panose="02020603050405020304" pitchFamily="18" charset="0"/>
                <a:hlinkClick r:id="rId2"/>
              </a:rPr>
              <a:t>Atlantic Immigration Program</a:t>
            </a:r>
            <a:endParaRPr lang="en-US" sz="1800" kern="100" dirty="0">
              <a:effectLst/>
              <a:ea typeface="Aptos" panose="020B0004020202020204" pitchFamily="34" charset="0"/>
              <a:cs typeface="Times New Roman" panose="02020603050405020304" pitchFamily="18" charset="0"/>
            </a:endParaRPr>
          </a:p>
          <a:p>
            <a:pPr lvl="2">
              <a:lnSpc>
                <a:spcPct val="115000"/>
              </a:lnSpc>
              <a:spcBef>
                <a:spcPts val="0"/>
              </a:spcBef>
            </a:pPr>
            <a:r>
              <a:rPr lang="en-CA" sz="1800" u="sng" kern="100" dirty="0">
                <a:solidFill>
                  <a:srgbClr val="467886"/>
                </a:solidFill>
                <a:effectLst/>
                <a:ea typeface="Aptos" panose="020B0004020202020204" pitchFamily="34" charset="0"/>
                <a:cs typeface="Times New Roman" panose="02020603050405020304" pitchFamily="18" charset="0"/>
                <a:hlinkClick r:id="rId3"/>
              </a:rPr>
              <a:t>Provincial Nominee Program</a:t>
            </a:r>
            <a:endParaRPr lang="en-US" sz="1800" kern="100" dirty="0">
              <a:effectLst/>
              <a:ea typeface="Aptos" panose="020B0004020202020204" pitchFamily="34" charset="0"/>
              <a:cs typeface="Times New Roman" panose="02020603050405020304" pitchFamily="18" charset="0"/>
            </a:endParaRPr>
          </a:p>
          <a:p>
            <a:pPr lvl="2">
              <a:lnSpc>
                <a:spcPct val="115000"/>
              </a:lnSpc>
              <a:spcBef>
                <a:spcPts val="0"/>
              </a:spcBef>
            </a:pPr>
            <a:r>
              <a:rPr lang="en-CA" sz="1800" u="sng" kern="100" dirty="0">
                <a:solidFill>
                  <a:srgbClr val="467886"/>
                </a:solidFill>
                <a:effectLst/>
                <a:ea typeface="Aptos" panose="020B0004020202020204" pitchFamily="34" charset="0"/>
                <a:cs typeface="Times New Roman" panose="02020603050405020304" pitchFamily="18" charset="0"/>
                <a:hlinkClick r:id="rId4"/>
              </a:rPr>
              <a:t>Rural and Northern Immigration Program (RNIP)</a:t>
            </a:r>
            <a:endParaRPr lang="en-US" sz="1800" kern="100" dirty="0">
              <a:effectLst/>
              <a:ea typeface="Aptos" panose="020B0004020202020204" pitchFamily="34" charset="0"/>
              <a:cs typeface="Times New Roman" panose="02020603050405020304" pitchFamily="18" charset="0"/>
            </a:endParaRPr>
          </a:p>
          <a:p>
            <a:pPr marL="800100" marR="0" lvl="1" indent="-342900">
              <a:lnSpc>
                <a:spcPct val="115000"/>
              </a:lnSpc>
              <a:spcBef>
                <a:spcPts val="0"/>
              </a:spcBef>
              <a:spcAft>
                <a:spcPts val="0"/>
              </a:spcAft>
              <a:buFont typeface="+mj-lt"/>
              <a:buAutoNum type="arabicPeriod"/>
            </a:pPr>
            <a:r>
              <a:rPr lang="en-CA" sz="1800" kern="100" dirty="0">
                <a:effectLst/>
                <a:ea typeface="Aptos" panose="020B0004020202020204" pitchFamily="34" charset="0"/>
                <a:cs typeface="Times New Roman" panose="02020603050405020304" pitchFamily="18" charset="0"/>
              </a:rPr>
              <a:t>To be eligible for one of the above programs, </a:t>
            </a:r>
            <a:r>
              <a:rPr lang="en-CA" sz="1800" kern="100" dirty="0">
                <a:ea typeface="Aptos" panose="020B0004020202020204" pitchFamily="34" charset="0"/>
                <a:cs typeface="Times New Roman" panose="02020603050405020304" pitchFamily="18" charset="0"/>
              </a:rPr>
              <a:t>the TP must first </a:t>
            </a:r>
            <a:r>
              <a:rPr lang="en-CA" sz="1800" kern="100" dirty="0">
                <a:effectLst/>
                <a:ea typeface="Aptos" panose="020B0004020202020204" pitchFamily="34" charset="0"/>
                <a:cs typeface="Times New Roman" panose="02020603050405020304" pitchFamily="18" charset="0"/>
              </a:rPr>
              <a:t>apply to a province, territory or RNIP community (depending on which program is chosen) </a:t>
            </a:r>
          </a:p>
          <a:p>
            <a:pPr marL="457200" marR="0" lvl="1" indent="0">
              <a:lnSpc>
                <a:spcPct val="115000"/>
              </a:lnSpc>
              <a:spcBef>
                <a:spcPts val="0"/>
              </a:spcBef>
              <a:spcAft>
                <a:spcPts val="0"/>
              </a:spcAft>
              <a:buNone/>
            </a:pPr>
            <a:endParaRPr lang="en-CA" sz="1800" kern="100" dirty="0">
              <a:effectLst/>
              <a:ea typeface="Aptos" panose="020B0004020202020204" pitchFamily="34" charset="0"/>
              <a:cs typeface="Times New Roman" panose="02020603050405020304" pitchFamily="18" charset="0"/>
            </a:endParaRPr>
          </a:p>
          <a:p>
            <a:pPr marL="0" indent="0">
              <a:lnSpc>
                <a:spcPct val="115000"/>
              </a:lnSpc>
              <a:spcBef>
                <a:spcPts val="0"/>
              </a:spcBef>
              <a:buNone/>
            </a:pPr>
            <a:r>
              <a:rPr lang="en-CA" sz="1800" b="1" kern="100" dirty="0">
                <a:effectLst/>
                <a:ea typeface="Aptos" panose="020B0004020202020204" pitchFamily="34" charset="0"/>
                <a:cs typeface="Times New Roman" panose="02020603050405020304" pitchFamily="18" charset="0"/>
              </a:rPr>
              <a:t>The Federal EMPP: </a:t>
            </a:r>
            <a:r>
              <a:rPr lang="en-CA" sz="1800" kern="100" dirty="0">
                <a:ea typeface="Aptos" panose="020B0004020202020204" pitchFamily="34" charset="0"/>
                <a:cs typeface="Times New Roman" panose="02020603050405020304" pitchFamily="18" charset="0"/>
              </a:rPr>
              <a:t>The federal EMPP includes a </a:t>
            </a:r>
            <a:r>
              <a:rPr lang="en-CA" sz="1800" u="sng" kern="100" dirty="0">
                <a:ea typeface="Aptos" panose="020B0004020202020204" pitchFamily="34" charset="0"/>
                <a:cs typeface="Times New Roman" panose="02020603050405020304" pitchFamily="18" charset="0"/>
              </a:rPr>
              <a:t>Job Offer</a:t>
            </a:r>
            <a:r>
              <a:rPr lang="en-CA" sz="1800" kern="100" dirty="0">
                <a:ea typeface="Aptos" panose="020B0004020202020204" pitchFamily="34" charset="0"/>
                <a:cs typeface="Times New Roman" panose="02020603050405020304" pitchFamily="18" charset="0"/>
              </a:rPr>
              <a:t> and </a:t>
            </a:r>
            <a:r>
              <a:rPr lang="en-CA" sz="1800" u="sng" kern="100" dirty="0">
                <a:ea typeface="Aptos" panose="020B0004020202020204" pitchFamily="34" charset="0"/>
                <a:cs typeface="Times New Roman" panose="02020603050405020304" pitchFamily="18" charset="0"/>
              </a:rPr>
              <a:t>No Job Offer</a:t>
            </a:r>
            <a:r>
              <a:rPr lang="en-CA" sz="1800" kern="100" dirty="0">
                <a:ea typeface="Aptos" panose="020B0004020202020204" pitchFamily="34" charset="0"/>
                <a:cs typeface="Times New Roman" panose="02020603050405020304" pitchFamily="18" charset="0"/>
              </a:rPr>
              <a:t> stream. </a:t>
            </a:r>
            <a:endParaRPr lang="en-US" sz="1800" kern="100" dirty="0">
              <a:ea typeface="Aptos" panose="020B0004020202020204" pitchFamily="34" charset="0"/>
              <a:cs typeface="Times New Roman" panose="02020603050405020304" pitchFamily="18" charset="0"/>
            </a:endParaRPr>
          </a:p>
          <a:p>
            <a:pPr marL="800100" marR="0" lvl="1" indent="-342900">
              <a:lnSpc>
                <a:spcPct val="115000"/>
              </a:lnSpc>
              <a:spcBef>
                <a:spcPts val="0"/>
              </a:spcBef>
              <a:spcAft>
                <a:spcPts val="0"/>
              </a:spcAft>
              <a:buFont typeface="+mj-lt"/>
              <a:buAutoNum type="arabicPeriod"/>
            </a:pPr>
            <a:r>
              <a:rPr lang="en-CA" sz="1800" kern="100" dirty="0">
                <a:effectLst/>
                <a:ea typeface="Aptos" panose="020B0004020202020204" pitchFamily="34" charset="0"/>
                <a:cs typeface="Times New Roman" panose="02020603050405020304" pitchFamily="18" charset="0"/>
              </a:rPr>
              <a:t>No Job Offer Stream:  Applicant applies directly to IRCC.</a:t>
            </a:r>
            <a:endParaRPr lang="en-US" sz="1800" kern="100" dirty="0">
              <a:effectLst/>
              <a:ea typeface="Aptos" panose="020B0004020202020204" pitchFamily="34" charset="0"/>
              <a:cs typeface="Times New Roman" panose="02020603050405020304" pitchFamily="18" charset="0"/>
            </a:endParaRPr>
          </a:p>
          <a:p>
            <a:pPr marL="800100" marR="0" lvl="1" indent="-342900">
              <a:lnSpc>
                <a:spcPct val="115000"/>
              </a:lnSpc>
              <a:spcBef>
                <a:spcPts val="0"/>
              </a:spcBef>
              <a:spcAft>
                <a:spcPts val="0"/>
              </a:spcAft>
              <a:buFont typeface="+mj-lt"/>
              <a:buAutoNum type="arabicPeriod"/>
            </a:pPr>
            <a:r>
              <a:rPr lang="en-CA" sz="1800" kern="100" dirty="0">
                <a:effectLst/>
                <a:ea typeface="Aptos" panose="020B0004020202020204" pitchFamily="34" charset="0"/>
                <a:cs typeface="Times New Roman" panose="02020603050405020304" pitchFamily="18" charset="0"/>
              </a:rPr>
              <a:t>Applicants need to meet the work experience, education, and language requirements.</a:t>
            </a:r>
            <a:endParaRPr lang="en-US" sz="1800" kern="100" dirty="0">
              <a:effectLst/>
              <a:ea typeface="Aptos" panose="020B0004020202020204" pitchFamily="34" charset="0"/>
              <a:cs typeface="Times New Roman" panose="02020603050405020304" pitchFamily="18" charset="0"/>
            </a:endParaRPr>
          </a:p>
          <a:p>
            <a:pPr marL="800100" marR="0" lvl="1" indent="-342900">
              <a:lnSpc>
                <a:spcPct val="115000"/>
              </a:lnSpc>
              <a:spcBef>
                <a:spcPts val="0"/>
              </a:spcBef>
              <a:spcAft>
                <a:spcPts val="0"/>
              </a:spcAft>
              <a:buFont typeface="+mj-lt"/>
              <a:buAutoNum type="arabicPeriod"/>
            </a:pPr>
            <a:r>
              <a:rPr lang="en-CA" sz="1800" kern="100" dirty="0">
                <a:effectLst/>
                <a:ea typeface="Aptos" panose="020B0004020202020204" pitchFamily="34" charset="0"/>
                <a:cs typeface="Times New Roman" panose="02020603050405020304" pitchFamily="18" charset="0"/>
              </a:rPr>
              <a:t>Job Offer Stream Requirements</a:t>
            </a:r>
            <a:r>
              <a:rPr lang="en-US" sz="1800" kern="100" dirty="0">
                <a:effectLst/>
                <a:ea typeface="Aptos" panose="020B0004020202020204" pitchFamily="34" charset="0"/>
                <a:cs typeface="Times New Roman" panose="02020603050405020304" pitchFamily="18" charset="0"/>
              </a:rPr>
              <a:t>:  </a:t>
            </a:r>
            <a:r>
              <a:rPr lang="en-US" sz="1800" kern="100" dirty="0">
                <a:ea typeface="Aptos" panose="020B0004020202020204" pitchFamily="34" charset="0"/>
                <a:cs typeface="Times New Roman" panose="02020603050405020304" pitchFamily="18" charset="0"/>
              </a:rPr>
              <a:t>Applicants must </a:t>
            </a:r>
            <a:r>
              <a:rPr lang="en-CA" sz="1800" kern="100" dirty="0">
                <a:effectLst/>
                <a:ea typeface="Aptos" panose="020B0004020202020204" pitchFamily="34" charset="0"/>
                <a:cs typeface="Times New Roman" panose="02020603050405020304" pitchFamily="18" charset="0"/>
              </a:rPr>
              <a:t>have a job offer that is; full time (at least 30 hours/week) and non-seasonal from a Canadian employer for a job listed in TEER Categories 0, 1, 2, 3, 4 or 5 of the National Occupation Classification</a:t>
            </a:r>
            <a:endParaRPr lang="en-US" sz="1800" kern="100" dirty="0">
              <a:effectLst/>
              <a:ea typeface="Aptos" panose="020B0004020202020204" pitchFamily="34"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B248DC0E-ECF7-096A-1C8D-517323AD424C}"/>
              </a:ext>
            </a:extLst>
          </p:cNvPr>
          <p:cNvSpPr>
            <a:spLocks noGrp="1"/>
          </p:cNvSpPr>
          <p:nvPr>
            <p:ph type="sldNum" sz="quarter" idx="12"/>
          </p:nvPr>
        </p:nvSpPr>
        <p:spPr/>
        <p:txBody>
          <a:bodyPr/>
          <a:lstStyle/>
          <a:p>
            <a:fld id="{50318FBC-E0C3-4FC8-BE76-D6BBFE6AD098}" type="slidenum">
              <a:rPr lang="en-CA" smtClean="0"/>
              <a:t>21</a:t>
            </a:fld>
            <a:endParaRPr lang="en-CA"/>
          </a:p>
        </p:txBody>
      </p:sp>
    </p:spTree>
    <p:extLst>
      <p:ext uri="{BB962C8B-B14F-4D97-AF65-F5344CB8AC3E}">
        <p14:creationId xmlns:p14="http://schemas.microsoft.com/office/powerpoint/2010/main" val="3653381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5A097-6490-6099-7421-A6E9C74E2CF7}"/>
              </a:ext>
            </a:extLst>
          </p:cNvPr>
          <p:cNvSpPr>
            <a:spLocks noGrp="1"/>
          </p:cNvSpPr>
          <p:nvPr>
            <p:ph type="title"/>
          </p:nvPr>
        </p:nvSpPr>
        <p:spPr/>
        <p:txBody>
          <a:bodyPr/>
          <a:lstStyle/>
          <a:p>
            <a:r>
              <a:rPr lang="en-CA" dirty="0"/>
              <a:t>About EMPP</a:t>
            </a:r>
          </a:p>
        </p:txBody>
      </p:sp>
      <p:sp>
        <p:nvSpPr>
          <p:cNvPr id="3" name="Content Placeholder 2">
            <a:extLst>
              <a:ext uri="{FF2B5EF4-FFF2-40B4-BE49-F238E27FC236}">
                <a16:creationId xmlns:a16="http://schemas.microsoft.com/office/drawing/2014/main" id="{201968E7-9745-15EE-2104-D8FDEB6A77C2}"/>
              </a:ext>
            </a:extLst>
          </p:cNvPr>
          <p:cNvSpPr>
            <a:spLocks noGrp="1"/>
          </p:cNvSpPr>
          <p:nvPr>
            <p:ph idx="1"/>
          </p:nvPr>
        </p:nvSpPr>
        <p:spPr/>
        <p:txBody>
          <a:bodyPr>
            <a:normAutofit fontScale="92500" lnSpcReduction="20000"/>
          </a:bodyPr>
          <a:lstStyle/>
          <a:p>
            <a:pPr marL="342900" lvl="0" indent="-342900">
              <a:lnSpc>
                <a:spcPct val="115000"/>
              </a:lnSpc>
              <a:spcAft>
                <a:spcPts val="800"/>
              </a:spcAft>
              <a:buFont typeface="Symbol" panose="05050102010706020507" pitchFamily="18" charset="2"/>
              <a:buChar char=""/>
            </a:pPr>
            <a:r>
              <a:rPr lang="en-CA" sz="2800" kern="100" dirty="0">
                <a:effectLst/>
                <a:ea typeface="Aptos" panose="020B0004020202020204" pitchFamily="34" charset="0"/>
                <a:cs typeface="Times New Roman" panose="02020603050405020304" pitchFamily="18" charset="0"/>
              </a:rPr>
              <a:t>The Economic Mobility Pathways Pilot (EMPP) is a program that combines refugee resettlement and economic immigration. </a:t>
            </a:r>
          </a:p>
          <a:p>
            <a:pPr marL="342900" lvl="0" indent="-342900">
              <a:lnSpc>
                <a:spcPct val="115000"/>
              </a:lnSpc>
              <a:spcAft>
                <a:spcPts val="800"/>
              </a:spcAft>
              <a:buFont typeface="Symbol" panose="05050102010706020507" pitchFamily="18" charset="2"/>
              <a:buChar char=""/>
            </a:pPr>
            <a:r>
              <a:rPr lang="en-CA" kern="100" dirty="0">
                <a:ea typeface="Aptos" panose="020B0004020202020204" pitchFamily="34" charset="0"/>
                <a:cs typeface="Times New Roman" panose="02020603050405020304" pitchFamily="18" charset="0"/>
              </a:rPr>
              <a:t>EMPP gives employers access to a new pool of qualified candidates to fill job openings.</a:t>
            </a:r>
          </a:p>
          <a:p>
            <a:pPr marL="342900" lvl="0" indent="-342900">
              <a:lnSpc>
                <a:spcPct val="115000"/>
              </a:lnSpc>
              <a:spcAft>
                <a:spcPts val="800"/>
              </a:spcAft>
              <a:buFont typeface="Symbol" panose="05050102010706020507" pitchFamily="18" charset="2"/>
              <a:buChar char=""/>
            </a:pPr>
            <a:r>
              <a:rPr lang="en-CA" sz="2800" kern="100" dirty="0">
                <a:effectLst/>
                <a:ea typeface="Aptos" panose="020B0004020202020204" pitchFamily="34" charset="0"/>
                <a:cs typeface="Times New Roman" panose="02020603050405020304" pitchFamily="18" charset="0"/>
              </a:rPr>
              <a:t>It helps refugee candidates </a:t>
            </a:r>
            <a:r>
              <a:rPr lang="en-CA" kern="100" dirty="0">
                <a:ea typeface="Aptos" panose="020B0004020202020204" pitchFamily="34" charset="0"/>
                <a:cs typeface="Times New Roman" panose="02020603050405020304" pitchFamily="18" charset="0"/>
              </a:rPr>
              <a:t>who have proven in-demand skills and English language comprehension </a:t>
            </a:r>
            <a:r>
              <a:rPr lang="en-CA" sz="2800" kern="100" dirty="0">
                <a:effectLst/>
                <a:ea typeface="Aptos" panose="020B0004020202020204" pitchFamily="34" charset="0"/>
                <a:cs typeface="Times New Roman" panose="02020603050405020304" pitchFamily="18" charset="0"/>
              </a:rPr>
              <a:t>immigrate to Canada. </a:t>
            </a:r>
          </a:p>
          <a:p>
            <a:pPr marL="342900" lvl="0" indent="-342900">
              <a:lnSpc>
                <a:spcPct val="115000"/>
              </a:lnSpc>
              <a:spcAft>
                <a:spcPts val="800"/>
              </a:spcAft>
              <a:buFont typeface="Symbol" panose="05050102010706020507" pitchFamily="18" charset="2"/>
              <a:buChar char=""/>
            </a:pPr>
            <a:r>
              <a:rPr lang="en-CA" sz="2800" kern="100" dirty="0">
                <a:effectLst/>
                <a:ea typeface="Aptos" panose="020B0004020202020204" pitchFamily="34" charset="0"/>
                <a:cs typeface="Times New Roman" panose="02020603050405020304" pitchFamily="18" charset="0"/>
              </a:rPr>
              <a:t>EMPP relies on Trusted Partners to connect employers with eligible refugees. </a:t>
            </a:r>
          </a:p>
          <a:p>
            <a:endParaRPr lang="en-CA" dirty="0"/>
          </a:p>
        </p:txBody>
      </p:sp>
      <p:sp>
        <p:nvSpPr>
          <p:cNvPr id="5" name="Slide Number Placeholder 4">
            <a:extLst>
              <a:ext uri="{FF2B5EF4-FFF2-40B4-BE49-F238E27FC236}">
                <a16:creationId xmlns:a16="http://schemas.microsoft.com/office/drawing/2014/main" id="{6EFE2DAF-9D3B-07C5-C64A-A32183E8E0B0}"/>
              </a:ext>
            </a:extLst>
          </p:cNvPr>
          <p:cNvSpPr>
            <a:spLocks noGrp="1"/>
          </p:cNvSpPr>
          <p:nvPr>
            <p:ph type="sldNum" sz="quarter" idx="12"/>
          </p:nvPr>
        </p:nvSpPr>
        <p:spPr/>
        <p:txBody>
          <a:bodyPr/>
          <a:lstStyle/>
          <a:p>
            <a:fld id="{50318FBC-E0C3-4FC8-BE76-D6BBFE6AD098}" type="slidenum">
              <a:rPr lang="en-CA" smtClean="0"/>
              <a:t>3</a:t>
            </a:fld>
            <a:endParaRPr lang="en-CA"/>
          </a:p>
        </p:txBody>
      </p:sp>
    </p:spTree>
    <p:extLst>
      <p:ext uri="{BB962C8B-B14F-4D97-AF65-F5344CB8AC3E}">
        <p14:creationId xmlns:p14="http://schemas.microsoft.com/office/powerpoint/2010/main" val="2884551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FFA08-254B-D8CC-EFA6-46C1C501F7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DCFEC8-4F36-7A18-728C-687B54B5EA59}"/>
              </a:ext>
            </a:extLst>
          </p:cNvPr>
          <p:cNvSpPr>
            <a:spLocks noGrp="1"/>
          </p:cNvSpPr>
          <p:nvPr>
            <p:ph type="title"/>
          </p:nvPr>
        </p:nvSpPr>
        <p:spPr>
          <a:xfrm>
            <a:off x="505968" y="211273"/>
            <a:ext cx="11050492" cy="1325563"/>
          </a:xfrm>
        </p:spPr>
        <p:txBody>
          <a:bodyPr>
            <a:normAutofit/>
          </a:bodyPr>
          <a:lstStyle/>
          <a:p>
            <a:r>
              <a:rPr lang="en-US" sz="3600" dirty="0"/>
              <a:t>About Canada’s National Occupation Classification</a:t>
            </a:r>
            <a:endParaRPr lang="en-CA" sz="3600" dirty="0"/>
          </a:p>
        </p:txBody>
      </p:sp>
      <p:sp>
        <p:nvSpPr>
          <p:cNvPr id="3" name="Content Placeholder 2">
            <a:extLst>
              <a:ext uri="{FF2B5EF4-FFF2-40B4-BE49-F238E27FC236}">
                <a16:creationId xmlns:a16="http://schemas.microsoft.com/office/drawing/2014/main" id="{D445C9B1-1174-A9C2-C680-9435446F3E09}"/>
              </a:ext>
            </a:extLst>
          </p:cNvPr>
          <p:cNvSpPr>
            <a:spLocks noGrp="1"/>
          </p:cNvSpPr>
          <p:nvPr>
            <p:ph idx="1"/>
          </p:nvPr>
        </p:nvSpPr>
        <p:spPr>
          <a:xfrm>
            <a:off x="505968" y="1260090"/>
            <a:ext cx="11247120" cy="4464903"/>
          </a:xfrm>
        </p:spPr>
        <p:txBody>
          <a:bodyPr>
            <a:noAutofit/>
          </a:bodyPr>
          <a:lstStyle/>
          <a:p>
            <a:pPr>
              <a:lnSpc>
                <a:spcPct val="120000"/>
              </a:lnSpc>
              <a:spcAft>
                <a:spcPts val="800"/>
              </a:spcAft>
            </a:pPr>
            <a:r>
              <a:rPr lang="en-CA" sz="2400" kern="100" dirty="0">
                <a:effectLst/>
                <a:ea typeface="Aptos" panose="020B0004020202020204" pitchFamily="34" charset="0"/>
                <a:cs typeface="Times New Roman" panose="02020603050405020304" pitchFamily="18" charset="0"/>
              </a:rPr>
              <a:t>The Government of Canada’s National Occupation Classification (NOC) categorizes jobs according to: </a:t>
            </a:r>
            <a:endParaRPr lang="en-CA" sz="2400" kern="100" dirty="0">
              <a:ea typeface="Aptos" panose="020B0004020202020204" pitchFamily="34" charset="0"/>
              <a:cs typeface="Times New Roman" panose="02020603050405020304" pitchFamily="18" charset="0"/>
            </a:endParaRPr>
          </a:p>
          <a:p>
            <a:pPr lvl="1">
              <a:lnSpc>
                <a:spcPct val="120000"/>
              </a:lnSpc>
              <a:spcAft>
                <a:spcPts val="800"/>
              </a:spcAft>
            </a:pPr>
            <a:r>
              <a:rPr lang="en-CA" sz="2000" kern="100" dirty="0">
                <a:effectLst/>
                <a:ea typeface="Aptos" panose="020B0004020202020204" pitchFamily="34" charset="0"/>
                <a:cs typeface="Times New Roman" panose="02020603050405020304" pitchFamily="18" charset="0"/>
              </a:rPr>
              <a:t>Broad Occupational </a:t>
            </a:r>
            <a:r>
              <a:rPr lang="en-CA" sz="2000" kern="100" dirty="0">
                <a:ea typeface="Aptos" panose="020B0004020202020204" pitchFamily="34" charset="0"/>
                <a:cs typeface="Times New Roman" panose="02020603050405020304" pitchFamily="18" charset="0"/>
              </a:rPr>
              <a:t>C</a:t>
            </a:r>
            <a:r>
              <a:rPr lang="en-CA" sz="2000" kern="100" dirty="0">
                <a:effectLst/>
                <a:ea typeface="Aptos" panose="020B0004020202020204" pitchFamily="34" charset="0"/>
                <a:cs typeface="Times New Roman" panose="02020603050405020304" pitchFamily="18" charset="0"/>
              </a:rPr>
              <a:t>ategories, and </a:t>
            </a:r>
            <a:r>
              <a:rPr lang="en-CA" sz="2000" kern="100" dirty="0">
                <a:ea typeface="Aptos" panose="020B0004020202020204" pitchFamily="34" charset="0"/>
                <a:cs typeface="Times New Roman" panose="02020603050405020304" pitchFamily="18" charset="0"/>
              </a:rPr>
              <a:t>by the</a:t>
            </a:r>
          </a:p>
          <a:p>
            <a:pPr lvl="1">
              <a:lnSpc>
                <a:spcPct val="120000"/>
              </a:lnSpc>
              <a:spcAft>
                <a:spcPts val="800"/>
              </a:spcAft>
            </a:pPr>
            <a:r>
              <a:rPr lang="en-CA" sz="2000" kern="100" dirty="0">
                <a:effectLst/>
                <a:ea typeface="Aptos" panose="020B0004020202020204" pitchFamily="34" charset="0"/>
                <a:cs typeface="Times New Roman" panose="02020603050405020304" pitchFamily="18" charset="0"/>
              </a:rPr>
              <a:t>Training, Education, Experience and Responsibilities (TEER) </a:t>
            </a:r>
            <a:r>
              <a:rPr lang="en-CA" sz="2000" kern="100" dirty="0">
                <a:ea typeface="Aptos" panose="020B0004020202020204" pitchFamily="34" charset="0"/>
                <a:cs typeface="Times New Roman" panose="02020603050405020304" pitchFamily="18" charset="0"/>
              </a:rPr>
              <a:t>C</a:t>
            </a:r>
            <a:r>
              <a:rPr lang="en-CA" sz="2000" kern="100" dirty="0">
                <a:effectLst/>
                <a:ea typeface="Aptos" panose="020B0004020202020204" pitchFamily="34" charset="0"/>
                <a:cs typeface="Times New Roman" panose="02020603050405020304" pitchFamily="18" charset="0"/>
              </a:rPr>
              <a:t>ategories. </a:t>
            </a:r>
          </a:p>
          <a:p>
            <a:pPr>
              <a:lnSpc>
                <a:spcPct val="120000"/>
              </a:lnSpc>
              <a:spcAft>
                <a:spcPts val="800"/>
              </a:spcAft>
            </a:pPr>
            <a:r>
              <a:rPr lang="en-CA" sz="2400" kern="100" dirty="0">
                <a:effectLst/>
                <a:ea typeface="Aptos" panose="020B0004020202020204" pitchFamily="34" charset="0"/>
                <a:cs typeface="Times New Roman" panose="02020603050405020304" pitchFamily="18" charset="0"/>
              </a:rPr>
              <a:t>Each occupation in NOC is represented by a 5-digit code, with the first two digits being the most important.</a:t>
            </a:r>
          </a:p>
          <a:p>
            <a:pPr lvl="1">
              <a:lnSpc>
                <a:spcPct val="120000"/>
              </a:lnSpc>
            </a:pPr>
            <a:r>
              <a:rPr lang="en-CA" sz="2000" kern="100" dirty="0">
                <a:effectLst/>
                <a:ea typeface="Aptos" panose="020B0004020202020204" pitchFamily="34" charset="0"/>
                <a:cs typeface="Times New Roman" panose="02020603050405020304" pitchFamily="18" charset="0"/>
              </a:rPr>
              <a:t>The 1</a:t>
            </a:r>
            <a:r>
              <a:rPr lang="en-CA" sz="2000" kern="100" baseline="30000" dirty="0">
                <a:effectLst/>
                <a:ea typeface="Aptos" panose="020B0004020202020204" pitchFamily="34" charset="0"/>
                <a:cs typeface="Times New Roman" panose="02020603050405020304" pitchFamily="18" charset="0"/>
              </a:rPr>
              <a:t>st</a:t>
            </a:r>
            <a:r>
              <a:rPr lang="en-CA" sz="2000" kern="100" dirty="0">
                <a:effectLst/>
                <a:ea typeface="Aptos" panose="020B0004020202020204" pitchFamily="34" charset="0"/>
                <a:cs typeface="Times New Roman" panose="02020603050405020304" pitchFamily="18" charset="0"/>
              </a:rPr>
              <a:t> digit of the NOC Code represents the Broad Occupational Category (10 sectors).</a:t>
            </a:r>
          </a:p>
          <a:p>
            <a:pPr lvl="1">
              <a:lnSpc>
                <a:spcPct val="120000"/>
              </a:lnSpc>
              <a:spcAft>
                <a:spcPts val="800"/>
              </a:spcAft>
            </a:pPr>
            <a:r>
              <a:rPr lang="en-CA" sz="2000" kern="100" dirty="0">
                <a:effectLst/>
                <a:ea typeface="Aptos" panose="020B0004020202020204" pitchFamily="34" charset="0"/>
                <a:cs typeface="Times New Roman" panose="02020603050405020304" pitchFamily="18" charset="0"/>
              </a:rPr>
              <a:t>The 2</a:t>
            </a:r>
            <a:r>
              <a:rPr lang="en-CA" sz="2000" kern="100" baseline="30000" dirty="0">
                <a:effectLst/>
                <a:ea typeface="Aptos" panose="020B0004020202020204" pitchFamily="34" charset="0"/>
                <a:cs typeface="Times New Roman" panose="02020603050405020304" pitchFamily="18" charset="0"/>
              </a:rPr>
              <a:t>nd</a:t>
            </a:r>
            <a:r>
              <a:rPr lang="en-CA" sz="2000" kern="100" dirty="0">
                <a:effectLst/>
                <a:ea typeface="Aptos" panose="020B0004020202020204" pitchFamily="34" charset="0"/>
                <a:cs typeface="Times New Roman" panose="02020603050405020304" pitchFamily="18" charset="0"/>
              </a:rPr>
              <a:t> digit of the NOC Code represents the TEER Category</a:t>
            </a:r>
            <a:r>
              <a:rPr lang="en-CA" sz="2000" kern="100" dirty="0">
                <a:ea typeface="Aptos" panose="020B0004020202020204" pitchFamily="34" charset="0"/>
                <a:cs typeface="Times New Roman" panose="02020603050405020304" pitchFamily="18" charset="0"/>
              </a:rPr>
              <a:t> (6 TEER levels).</a:t>
            </a:r>
            <a:endParaRPr lang="en-CA" sz="2000" kern="100" dirty="0">
              <a:effectLst/>
              <a:ea typeface="Aptos" panose="020B0004020202020204" pitchFamily="34" charset="0"/>
              <a:cs typeface="Times New Roman" panose="02020603050405020304" pitchFamily="18" charset="0"/>
            </a:endParaRPr>
          </a:p>
          <a:p>
            <a:pPr>
              <a:lnSpc>
                <a:spcPct val="120000"/>
              </a:lnSpc>
              <a:spcAft>
                <a:spcPts val="800"/>
              </a:spcAft>
            </a:pPr>
            <a:r>
              <a:rPr lang="en-CA" sz="2400" kern="100" dirty="0">
                <a:ea typeface="Aptos" panose="020B0004020202020204" pitchFamily="34" charset="0"/>
                <a:cs typeface="Times New Roman" panose="02020603050405020304" pitchFamily="18" charset="0"/>
              </a:rPr>
              <a:t>The NOC database can be accessed on the web at </a:t>
            </a:r>
            <a:r>
              <a:rPr lang="en-CA" sz="2400" u="sng" kern="100" dirty="0">
                <a:solidFill>
                  <a:srgbClr val="467886"/>
                </a:solidFill>
                <a:ea typeface="Aptos" panose="020B0004020202020204" pitchFamily="34" charset="0"/>
                <a:cs typeface="Times New Roman" panose="02020603050405020304" pitchFamily="18" charset="0"/>
                <a:hlinkClick r:id="rId3"/>
              </a:rPr>
              <a:t>https://noc.esdc.gc.ca</a:t>
            </a:r>
            <a:endParaRPr lang="en-CA" sz="2400" kern="100" dirty="0">
              <a:ea typeface="Aptos" panose="020B0004020202020204" pitchFamily="34" charset="0"/>
              <a:cs typeface="Times New Roman" panose="02020603050405020304" pitchFamily="18" charset="0"/>
            </a:endParaRPr>
          </a:p>
          <a:p>
            <a:pPr>
              <a:lnSpc>
                <a:spcPct val="120000"/>
              </a:lnSpc>
              <a:spcAft>
                <a:spcPts val="800"/>
              </a:spcAft>
            </a:pPr>
            <a:endParaRPr lang="en-CA" sz="2000" kern="100" dirty="0">
              <a:effectLst/>
              <a:ea typeface="Aptos" panose="020B0004020202020204" pitchFamily="34" charset="0"/>
              <a:cs typeface="Times New Roman" panose="02020603050405020304" pitchFamily="18" charset="0"/>
            </a:endParaRPr>
          </a:p>
          <a:p>
            <a:endParaRPr lang="en-CA" sz="600" dirty="0"/>
          </a:p>
        </p:txBody>
      </p:sp>
      <p:sp>
        <p:nvSpPr>
          <p:cNvPr id="5" name="Slide Number Placeholder 4">
            <a:extLst>
              <a:ext uri="{FF2B5EF4-FFF2-40B4-BE49-F238E27FC236}">
                <a16:creationId xmlns:a16="http://schemas.microsoft.com/office/drawing/2014/main" id="{B54E4BFB-3619-2E49-BD9A-60D7AD38240F}"/>
              </a:ext>
            </a:extLst>
          </p:cNvPr>
          <p:cNvSpPr>
            <a:spLocks noGrp="1"/>
          </p:cNvSpPr>
          <p:nvPr>
            <p:ph type="sldNum" sz="quarter" idx="12"/>
          </p:nvPr>
        </p:nvSpPr>
        <p:spPr/>
        <p:txBody>
          <a:bodyPr/>
          <a:lstStyle/>
          <a:p>
            <a:fld id="{50318FBC-E0C3-4FC8-BE76-D6BBFE6AD098}" type="slidenum">
              <a:rPr lang="en-CA" smtClean="0"/>
              <a:t>4</a:t>
            </a:fld>
            <a:endParaRPr lang="en-CA"/>
          </a:p>
        </p:txBody>
      </p:sp>
    </p:spTree>
    <p:extLst>
      <p:ext uri="{BB962C8B-B14F-4D97-AF65-F5344CB8AC3E}">
        <p14:creationId xmlns:p14="http://schemas.microsoft.com/office/powerpoint/2010/main" val="1099560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84965-2910-3196-D99F-77B04E198667}"/>
              </a:ext>
            </a:extLst>
          </p:cNvPr>
          <p:cNvSpPr>
            <a:spLocks noGrp="1"/>
          </p:cNvSpPr>
          <p:nvPr>
            <p:ph type="title"/>
          </p:nvPr>
        </p:nvSpPr>
        <p:spPr/>
        <p:txBody>
          <a:bodyPr>
            <a:normAutofit/>
          </a:bodyPr>
          <a:lstStyle/>
          <a:p>
            <a:r>
              <a:rPr lang="en-CA" dirty="0"/>
              <a:t>The Structure of NOC</a:t>
            </a:r>
          </a:p>
        </p:txBody>
      </p:sp>
      <p:sp>
        <p:nvSpPr>
          <p:cNvPr id="3" name="Content Placeholder 2">
            <a:extLst>
              <a:ext uri="{FF2B5EF4-FFF2-40B4-BE49-F238E27FC236}">
                <a16:creationId xmlns:a16="http://schemas.microsoft.com/office/drawing/2014/main" id="{5A91A640-D2CE-AA7A-0AC3-3A844EB96BEF}"/>
              </a:ext>
            </a:extLst>
          </p:cNvPr>
          <p:cNvSpPr>
            <a:spLocks noGrp="1"/>
          </p:cNvSpPr>
          <p:nvPr>
            <p:ph idx="1"/>
          </p:nvPr>
        </p:nvSpPr>
        <p:spPr>
          <a:xfrm>
            <a:off x="838199" y="1557996"/>
            <a:ext cx="10669859" cy="4262941"/>
          </a:xfrm>
        </p:spPr>
        <p:txBody>
          <a:bodyPr>
            <a:noAutofit/>
          </a:bodyPr>
          <a:lstStyle/>
          <a:p>
            <a:pPr marL="0" lvl="0" indent="0">
              <a:lnSpc>
                <a:spcPct val="115000"/>
              </a:lnSpc>
              <a:buNone/>
            </a:pPr>
            <a:r>
              <a:rPr lang="en-US" sz="2000" kern="100" dirty="0">
                <a:effectLst/>
                <a:ea typeface="Aptos" panose="020B0004020202020204" pitchFamily="34" charset="0"/>
                <a:cs typeface="Times New Roman" panose="02020603050405020304" pitchFamily="18" charset="0"/>
              </a:rPr>
              <a:t>NOC is based on a five-tiered hierarchical structure, with every level granular and more refined.  Each digit of the NOC code represents one of specific level of granularity. </a:t>
            </a:r>
            <a:endParaRPr lang="en-CA" sz="2000" kern="100" dirty="0">
              <a:effectLst/>
              <a:ea typeface="Aptos" panose="020B0004020202020204" pitchFamily="34" charset="0"/>
              <a:cs typeface="Times New Roman" panose="02020603050405020304" pitchFamily="18" charset="0"/>
            </a:endParaRPr>
          </a:p>
          <a:p>
            <a:pPr>
              <a:lnSpc>
                <a:spcPct val="107000"/>
              </a:lnSpc>
              <a:spcAft>
                <a:spcPts val="800"/>
              </a:spcAft>
            </a:pPr>
            <a:r>
              <a:rPr lang="en-CA" sz="2000" kern="100" dirty="0">
                <a:effectLst/>
                <a:ea typeface="Aptos" panose="020B0004020202020204" pitchFamily="34" charset="0"/>
                <a:cs typeface="Times New Roman" panose="02020603050405020304" pitchFamily="18" charset="0"/>
              </a:rPr>
              <a:t>Level 1 (1st Digit) starts with </a:t>
            </a:r>
            <a:r>
              <a:rPr lang="en-CA" sz="2000" b="1" kern="100" dirty="0">
                <a:effectLst/>
                <a:ea typeface="Aptos" panose="020B0004020202020204" pitchFamily="34" charset="0"/>
                <a:cs typeface="Times New Roman" panose="02020603050405020304" pitchFamily="18" charset="0"/>
              </a:rPr>
              <a:t>10</a:t>
            </a:r>
            <a:r>
              <a:rPr lang="en-CA" sz="2000" kern="100" dirty="0">
                <a:effectLst/>
                <a:ea typeface="Aptos" panose="020B0004020202020204" pitchFamily="34" charset="0"/>
                <a:cs typeface="Times New Roman" panose="02020603050405020304" pitchFamily="18" charset="0"/>
              </a:rPr>
              <a:t> broad occupation categories</a:t>
            </a:r>
            <a:r>
              <a:rPr lang="en-CA" sz="2000" kern="100" dirty="0">
                <a:ea typeface="Aptos" panose="020B0004020202020204" pitchFamily="34" charset="0"/>
                <a:cs typeface="Times New Roman" panose="02020603050405020304" pitchFamily="18" charset="0"/>
              </a:rPr>
              <a:t>, representing all occupations</a:t>
            </a:r>
            <a:endParaRPr lang="en-CA" sz="2000" kern="100" dirty="0">
              <a:effectLst/>
              <a:ea typeface="Aptos" panose="020B0004020202020204" pitchFamily="34" charset="0"/>
              <a:cs typeface="Times New Roman" panose="02020603050405020304" pitchFamily="18" charset="0"/>
            </a:endParaRPr>
          </a:p>
          <a:p>
            <a:pPr>
              <a:lnSpc>
                <a:spcPct val="107000"/>
              </a:lnSpc>
              <a:spcAft>
                <a:spcPts val="800"/>
              </a:spcAft>
            </a:pPr>
            <a:r>
              <a:rPr lang="en-CA" sz="2000" kern="100" dirty="0">
                <a:effectLst/>
                <a:ea typeface="Aptos" panose="020B0004020202020204" pitchFamily="34" charset="0"/>
                <a:cs typeface="Times New Roman" panose="02020603050405020304" pitchFamily="18" charset="0"/>
              </a:rPr>
              <a:t>Level 2 (2</a:t>
            </a:r>
            <a:r>
              <a:rPr lang="en-CA" sz="2000" kern="100" baseline="30000" dirty="0">
                <a:effectLst/>
                <a:ea typeface="Aptos" panose="020B0004020202020204" pitchFamily="34" charset="0"/>
                <a:cs typeface="Times New Roman" panose="02020603050405020304" pitchFamily="18" charset="0"/>
              </a:rPr>
              <a:t>nd</a:t>
            </a:r>
            <a:r>
              <a:rPr lang="en-CA" sz="2000" kern="100" dirty="0">
                <a:effectLst/>
                <a:ea typeface="Aptos" panose="020B0004020202020204" pitchFamily="34" charset="0"/>
                <a:cs typeface="Times New Roman" panose="02020603050405020304" pitchFamily="18" charset="0"/>
              </a:rPr>
              <a:t> Digit) splits these into </a:t>
            </a:r>
            <a:r>
              <a:rPr lang="en-CA" sz="2000" b="1" kern="100" dirty="0">
                <a:effectLst/>
                <a:ea typeface="Aptos" panose="020B0004020202020204" pitchFamily="34" charset="0"/>
                <a:cs typeface="Times New Roman" panose="02020603050405020304" pitchFamily="18" charset="0"/>
              </a:rPr>
              <a:t>45</a:t>
            </a:r>
            <a:r>
              <a:rPr lang="en-CA" sz="2000" kern="100" dirty="0">
                <a:effectLst/>
                <a:ea typeface="Aptos" panose="020B0004020202020204" pitchFamily="34" charset="0"/>
                <a:cs typeface="Times New Roman" panose="02020603050405020304" pitchFamily="18" charset="0"/>
              </a:rPr>
              <a:t> Major Groups, providing a more detailed division of the workforce.</a:t>
            </a:r>
          </a:p>
          <a:p>
            <a:pPr>
              <a:lnSpc>
                <a:spcPct val="107000"/>
              </a:lnSpc>
              <a:spcAft>
                <a:spcPts val="800"/>
              </a:spcAft>
            </a:pPr>
            <a:r>
              <a:rPr lang="en-CA" sz="2000" kern="100" dirty="0">
                <a:effectLst/>
                <a:ea typeface="Aptos" panose="020B0004020202020204" pitchFamily="34" charset="0"/>
                <a:cs typeface="Times New Roman" panose="02020603050405020304" pitchFamily="18" charset="0"/>
              </a:rPr>
              <a:t>Level 3 (3</a:t>
            </a:r>
            <a:r>
              <a:rPr lang="en-CA" sz="2000" kern="100" baseline="30000" dirty="0">
                <a:effectLst/>
                <a:ea typeface="Aptos" panose="020B0004020202020204" pitchFamily="34" charset="0"/>
                <a:cs typeface="Times New Roman" panose="02020603050405020304" pitchFamily="18" charset="0"/>
              </a:rPr>
              <a:t>rd</a:t>
            </a:r>
            <a:r>
              <a:rPr lang="en-CA" sz="2000" kern="100" dirty="0">
                <a:effectLst/>
                <a:ea typeface="Aptos" panose="020B0004020202020204" pitchFamily="34" charset="0"/>
                <a:cs typeface="Times New Roman" panose="02020603050405020304" pitchFamily="18" charset="0"/>
              </a:rPr>
              <a:t>  Digit) further divides these into </a:t>
            </a:r>
            <a:r>
              <a:rPr lang="en-CA" sz="2000" b="1" kern="100" dirty="0">
                <a:effectLst/>
                <a:ea typeface="Aptos" panose="020B0004020202020204" pitchFamily="34" charset="0"/>
                <a:cs typeface="Times New Roman" panose="02020603050405020304" pitchFamily="18" charset="0"/>
              </a:rPr>
              <a:t>89</a:t>
            </a:r>
            <a:r>
              <a:rPr lang="en-CA" sz="2000" kern="100" dirty="0">
                <a:effectLst/>
                <a:ea typeface="Aptos" panose="020B0004020202020204" pitchFamily="34" charset="0"/>
                <a:cs typeface="Times New Roman" panose="02020603050405020304" pitchFamily="18" charset="0"/>
              </a:rPr>
              <a:t> Sub-Major Groups.</a:t>
            </a:r>
          </a:p>
          <a:p>
            <a:pPr>
              <a:lnSpc>
                <a:spcPct val="107000"/>
              </a:lnSpc>
              <a:spcAft>
                <a:spcPts val="800"/>
              </a:spcAft>
            </a:pPr>
            <a:r>
              <a:rPr lang="en-CA" sz="2000" kern="100" dirty="0">
                <a:effectLst/>
                <a:ea typeface="Aptos" panose="020B0004020202020204" pitchFamily="34" charset="0"/>
                <a:cs typeface="Times New Roman" panose="02020603050405020304" pitchFamily="18" charset="0"/>
              </a:rPr>
              <a:t>Level 4 (4</a:t>
            </a:r>
            <a:r>
              <a:rPr lang="en-CA" sz="2000" kern="100" baseline="30000" dirty="0">
                <a:effectLst/>
                <a:ea typeface="Aptos" panose="020B0004020202020204" pitchFamily="34" charset="0"/>
                <a:cs typeface="Times New Roman" panose="02020603050405020304" pitchFamily="18" charset="0"/>
              </a:rPr>
              <a:t>th</a:t>
            </a:r>
            <a:r>
              <a:rPr lang="en-CA" sz="2000" kern="100" dirty="0">
                <a:effectLst/>
                <a:ea typeface="Aptos" panose="020B0004020202020204" pitchFamily="34" charset="0"/>
                <a:cs typeface="Times New Roman" panose="02020603050405020304" pitchFamily="18" charset="0"/>
              </a:rPr>
              <a:t> Digit) includes </a:t>
            </a:r>
            <a:r>
              <a:rPr lang="en-CA" sz="2000" b="1" kern="100" dirty="0">
                <a:effectLst/>
                <a:ea typeface="Aptos" panose="020B0004020202020204" pitchFamily="34" charset="0"/>
                <a:cs typeface="Times New Roman" panose="02020603050405020304" pitchFamily="18" charset="0"/>
              </a:rPr>
              <a:t>162</a:t>
            </a:r>
            <a:r>
              <a:rPr lang="en-CA" sz="2000" kern="100" dirty="0">
                <a:effectLst/>
                <a:ea typeface="Aptos" panose="020B0004020202020204" pitchFamily="34" charset="0"/>
                <a:cs typeface="Times New Roman" panose="02020603050405020304" pitchFamily="18" charset="0"/>
              </a:rPr>
              <a:t> Minor Groups</a:t>
            </a:r>
            <a:r>
              <a:rPr lang="en-CA" sz="2000" kern="100" dirty="0">
                <a:ea typeface="Aptos" panose="020B0004020202020204" pitchFamily="34" charset="0"/>
                <a:cs typeface="Times New Roman" panose="02020603050405020304" pitchFamily="18" charset="0"/>
              </a:rPr>
              <a:t>.</a:t>
            </a:r>
            <a:endParaRPr lang="en-CA" sz="2000" kern="100" dirty="0">
              <a:effectLst/>
              <a:ea typeface="Aptos" panose="020B0004020202020204" pitchFamily="34" charset="0"/>
              <a:cs typeface="Times New Roman" panose="02020603050405020304" pitchFamily="18" charset="0"/>
            </a:endParaRPr>
          </a:p>
          <a:p>
            <a:pPr>
              <a:lnSpc>
                <a:spcPct val="107000"/>
              </a:lnSpc>
              <a:spcAft>
                <a:spcPts val="800"/>
              </a:spcAft>
            </a:pPr>
            <a:r>
              <a:rPr lang="en-CA" sz="2000" kern="100" dirty="0">
                <a:effectLst/>
                <a:ea typeface="Aptos" panose="020B0004020202020204" pitchFamily="34" charset="0"/>
                <a:cs typeface="Times New Roman" panose="02020603050405020304" pitchFamily="18" charset="0"/>
              </a:rPr>
              <a:t>Level 5 </a:t>
            </a:r>
            <a:r>
              <a:rPr lang="en-CA" sz="2000" kern="100" dirty="0">
                <a:ea typeface="Aptos" panose="020B0004020202020204" pitchFamily="34" charset="0"/>
                <a:cs typeface="Times New Roman" panose="02020603050405020304" pitchFamily="18" charset="0"/>
              </a:rPr>
              <a:t>(5</a:t>
            </a:r>
            <a:r>
              <a:rPr lang="en-CA" sz="2000" kern="100" baseline="30000" dirty="0">
                <a:ea typeface="Aptos" panose="020B0004020202020204" pitchFamily="34" charset="0"/>
                <a:cs typeface="Times New Roman" panose="02020603050405020304" pitchFamily="18" charset="0"/>
              </a:rPr>
              <a:t>th</a:t>
            </a:r>
            <a:r>
              <a:rPr lang="en-CA" sz="2000" kern="100" dirty="0">
                <a:ea typeface="Aptos" panose="020B0004020202020204" pitchFamily="34" charset="0"/>
                <a:cs typeface="Times New Roman" panose="02020603050405020304" pitchFamily="18" charset="0"/>
              </a:rPr>
              <a:t> Digit) </a:t>
            </a:r>
            <a:r>
              <a:rPr lang="en-CA" sz="2000" kern="100" dirty="0">
                <a:effectLst/>
                <a:ea typeface="Aptos" panose="020B0004020202020204" pitchFamily="34" charset="0"/>
                <a:cs typeface="Times New Roman" panose="02020603050405020304" pitchFamily="18" charset="0"/>
              </a:rPr>
              <a:t>is the most detailed, consisting of </a:t>
            </a:r>
            <a:r>
              <a:rPr lang="en-CA" sz="2000" b="1" kern="100" dirty="0">
                <a:effectLst/>
                <a:ea typeface="Aptos" panose="020B0004020202020204" pitchFamily="34" charset="0"/>
                <a:cs typeface="Times New Roman" panose="02020603050405020304" pitchFamily="18" charset="0"/>
              </a:rPr>
              <a:t>516</a:t>
            </a:r>
            <a:r>
              <a:rPr lang="en-CA" sz="2000" kern="100" dirty="0">
                <a:effectLst/>
                <a:ea typeface="Aptos" panose="020B0004020202020204" pitchFamily="34" charset="0"/>
                <a:cs typeface="Times New Roman" panose="02020603050405020304" pitchFamily="18" charset="0"/>
              </a:rPr>
              <a:t> Unit Groups, which are the smallest classification units representing specific occupations.  </a:t>
            </a:r>
          </a:p>
          <a:p>
            <a:pPr marL="342900" lvl="0" indent="-342900">
              <a:lnSpc>
                <a:spcPct val="115000"/>
              </a:lnSpc>
              <a:buFont typeface="Symbol" panose="05050102010706020507" pitchFamily="18" charset="2"/>
              <a:buChar char=""/>
            </a:pPr>
            <a:endParaRPr lang="en-CA" sz="2800" kern="100" dirty="0">
              <a:effectLst/>
              <a:ea typeface="Aptos" panose="020B0004020202020204" pitchFamily="34" charset="0"/>
              <a:cs typeface="Times New Roman" panose="02020603050405020304" pitchFamily="18" charset="0"/>
            </a:endParaRPr>
          </a:p>
          <a:p>
            <a:endParaRPr lang="en-CA" dirty="0"/>
          </a:p>
        </p:txBody>
      </p:sp>
      <p:sp>
        <p:nvSpPr>
          <p:cNvPr id="5" name="Slide Number Placeholder 4">
            <a:extLst>
              <a:ext uri="{FF2B5EF4-FFF2-40B4-BE49-F238E27FC236}">
                <a16:creationId xmlns:a16="http://schemas.microsoft.com/office/drawing/2014/main" id="{4DFDC259-D35B-AD79-5FF5-446EA729BE83}"/>
              </a:ext>
            </a:extLst>
          </p:cNvPr>
          <p:cNvSpPr>
            <a:spLocks noGrp="1"/>
          </p:cNvSpPr>
          <p:nvPr>
            <p:ph type="sldNum" sz="quarter" idx="12"/>
          </p:nvPr>
        </p:nvSpPr>
        <p:spPr/>
        <p:txBody>
          <a:bodyPr/>
          <a:lstStyle/>
          <a:p>
            <a:fld id="{50318FBC-E0C3-4FC8-BE76-D6BBFE6AD098}" type="slidenum">
              <a:rPr lang="en-CA" smtClean="0"/>
              <a:t>5</a:t>
            </a:fld>
            <a:endParaRPr lang="en-CA"/>
          </a:p>
        </p:txBody>
      </p:sp>
    </p:spTree>
    <p:extLst>
      <p:ext uri="{BB962C8B-B14F-4D97-AF65-F5344CB8AC3E}">
        <p14:creationId xmlns:p14="http://schemas.microsoft.com/office/powerpoint/2010/main" val="2812870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F1785-AD28-9102-612A-725787F0AE01}"/>
              </a:ext>
            </a:extLst>
          </p:cNvPr>
          <p:cNvSpPr>
            <a:spLocks noGrp="1"/>
          </p:cNvSpPr>
          <p:nvPr>
            <p:ph type="title"/>
          </p:nvPr>
        </p:nvSpPr>
        <p:spPr/>
        <p:txBody>
          <a:bodyPr/>
          <a:lstStyle/>
          <a:p>
            <a:r>
              <a:rPr lang="en-CA" dirty="0"/>
              <a:t>The Structure of NOC</a:t>
            </a:r>
          </a:p>
        </p:txBody>
      </p:sp>
      <p:sp>
        <p:nvSpPr>
          <p:cNvPr id="4" name="Slide Number Placeholder 3">
            <a:extLst>
              <a:ext uri="{FF2B5EF4-FFF2-40B4-BE49-F238E27FC236}">
                <a16:creationId xmlns:a16="http://schemas.microsoft.com/office/drawing/2014/main" id="{5C6431B7-D241-3513-718D-EB1926AA1833}"/>
              </a:ext>
            </a:extLst>
          </p:cNvPr>
          <p:cNvSpPr>
            <a:spLocks noGrp="1"/>
          </p:cNvSpPr>
          <p:nvPr>
            <p:ph type="sldNum" sz="quarter" idx="12"/>
          </p:nvPr>
        </p:nvSpPr>
        <p:spPr/>
        <p:txBody>
          <a:bodyPr/>
          <a:lstStyle/>
          <a:p>
            <a:fld id="{50318FBC-E0C3-4FC8-BE76-D6BBFE6AD098}" type="slidenum">
              <a:rPr lang="en-CA" smtClean="0"/>
              <a:pPr/>
              <a:t>6</a:t>
            </a:fld>
            <a:endParaRPr lang="en-CA"/>
          </a:p>
        </p:txBody>
      </p:sp>
      <p:pic>
        <p:nvPicPr>
          <p:cNvPr id="6" name="Picture 5">
            <a:extLst>
              <a:ext uri="{FF2B5EF4-FFF2-40B4-BE49-F238E27FC236}">
                <a16:creationId xmlns:a16="http://schemas.microsoft.com/office/drawing/2014/main" id="{52780D4B-2314-F9A5-336E-8A82B89E92B6}"/>
              </a:ext>
            </a:extLst>
          </p:cNvPr>
          <p:cNvPicPr>
            <a:picLocks noChangeAspect="1"/>
          </p:cNvPicPr>
          <p:nvPr/>
        </p:nvPicPr>
        <p:blipFill>
          <a:blip r:embed="rId2"/>
          <a:stretch>
            <a:fillRect/>
          </a:stretch>
        </p:blipFill>
        <p:spPr>
          <a:xfrm>
            <a:off x="898349" y="1594625"/>
            <a:ext cx="9641314" cy="4113156"/>
          </a:xfrm>
          <a:prstGeom prst="rect">
            <a:avLst/>
          </a:prstGeom>
        </p:spPr>
      </p:pic>
    </p:spTree>
    <p:extLst>
      <p:ext uri="{BB962C8B-B14F-4D97-AF65-F5344CB8AC3E}">
        <p14:creationId xmlns:p14="http://schemas.microsoft.com/office/powerpoint/2010/main" val="413487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82E82-4E77-AA4C-126D-C84CBE1AF153}"/>
              </a:ext>
            </a:extLst>
          </p:cNvPr>
          <p:cNvSpPr>
            <a:spLocks noGrp="1"/>
          </p:cNvSpPr>
          <p:nvPr>
            <p:ph type="title"/>
          </p:nvPr>
        </p:nvSpPr>
        <p:spPr/>
        <p:txBody>
          <a:bodyPr>
            <a:normAutofit/>
          </a:bodyPr>
          <a:lstStyle/>
          <a:p>
            <a:r>
              <a:rPr lang="en-US" sz="3600" dirty="0"/>
              <a:t>The Broad Occupational Category is defined by the 1</a:t>
            </a:r>
            <a:r>
              <a:rPr lang="en-US" sz="3600" baseline="30000" dirty="0"/>
              <a:t>st</a:t>
            </a:r>
            <a:r>
              <a:rPr lang="en-US" sz="3600" dirty="0"/>
              <a:t> digit of the NOC Code</a:t>
            </a:r>
            <a:endParaRPr lang="en-CA" sz="3600" dirty="0"/>
          </a:p>
        </p:txBody>
      </p:sp>
      <p:sp>
        <p:nvSpPr>
          <p:cNvPr id="6" name="Slide Number Placeholder 5">
            <a:extLst>
              <a:ext uri="{FF2B5EF4-FFF2-40B4-BE49-F238E27FC236}">
                <a16:creationId xmlns:a16="http://schemas.microsoft.com/office/drawing/2014/main" id="{62AAB18B-7C13-54F5-B580-B6AC1E3EA19A}"/>
              </a:ext>
            </a:extLst>
          </p:cNvPr>
          <p:cNvSpPr>
            <a:spLocks noGrp="1"/>
          </p:cNvSpPr>
          <p:nvPr>
            <p:ph type="sldNum" sz="quarter" idx="12"/>
          </p:nvPr>
        </p:nvSpPr>
        <p:spPr/>
        <p:txBody>
          <a:bodyPr/>
          <a:lstStyle/>
          <a:p>
            <a:fld id="{50318FBC-E0C3-4FC8-BE76-D6BBFE6AD098}" type="slidenum">
              <a:rPr lang="en-CA" smtClean="0"/>
              <a:t>7</a:t>
            </a:fld>
            <a:endParaRPr lang="en-CA"/>
          </a:p>
        </p:txBody>
      </p:sp>
      <p:graphicFrame>
        <p:nvGraphicFramePr>
          <p:cNvPr id="10" name="Table 9">
            <a:extLst>
              <a:ext uri="{FF2B5EF4-FFF2-40B4-BE49-F238E27FC236}">
                <a16:creationId xmlns:a16="http://schemas.microsoft.com/office/drawing/2014/main" id="{30005A46-12A5-718B-A7C5-01F0F8B84675}"/>
              </a:ext>
            </a:extLst>
          </p:cNvPr>
          <p:cNvGraphicFramePr>
            <a:graphicFrameLocks noGrp="1"/>
          </p:cNvGraphicFramePr>
          <p:nvPr>
            <p:extLst>
              <p:ext uri="{D42A27DB-BD31-4B8C-83A1-F6EECF244321}">
                <p14:modId xmlns:p14="http://schemas.microsoft.com/office/powerpoint/2010/main" val="4286438607"/>
              </p:ext>
            </p:extLst>
          </p:nvPr>
        </p:nvGraphicFramePr>
        <p:xfrm>
          <a:off x="838200" y="1825626"/>
          <a:ext cx="4826620" cy="3783437"/>
        </p:xfrm>
        <a:graphic>
          <a:graphicData uri="http://schemas.openxmlformats.org/drawingml/2006/table">
            <a:tbl>
              <a:tblPr firstRow="1" firstCol="1" bandRow="1"/>
              <a:tblGrid>
                <a:gridCol w="990600">
                  <a:extLst>
                    <a:ext uri="{9D8B030D-6E8A-4147-A177-3AD203B41FA5}">
                      <a16:colId xmlns:a16="http://schemas.microsoft.com/office/drawing/2014/main" val="2967005518"/>
                    </a:ext>
                  </a:extLst>
                </a:gridCol>
                <a:gridCol w="3836020">
                  <a:extLst>
                    <a:ext uri="{9D8B030D-6E8A-4147-A177-3AD203B41FA5}">
                      <a16:colId xmlns:a16="http://schemas.microsoft.com/office/drawing/2014/main" val="3546505965"/>
                    </a:ext>
                  </a:extLst>
                </a:gridCol>
              </a:tblGrid>
              <a:tr h="621472">
                <a:tc>
                  <a:txBody>
                    <a:bodyPr/>
                    <a:lstStyle/>
                    <a:p>
                      <a:pPr marL="0" marR="0" algn="ctr">
                        <a:lnSpc>
                          <a:spcPct val="107000"/>
                        </a:lnSpc>
                        <a:spcAft>
                          <a:spcPts val="800"/>
                        </a:spcAft>
                      </a:pPr>
                      <a:r>
                        <a:rPr lang="en-CA" sz="1400" b="1" kern="100" dirty="0">
                          <a:solidFill>
                            <a:srgbClr val="0E2841"/>
                          </a:solidFill>
                          <a:effectLst/>
                          <a:latin typeface="Aptos" panose="020B0004020202020204" pitchFamily="34" charset="0"/>
                          <a:ea typeface="Aptos" panose="020B0004020202020204" pitchFamily="34" charset="0"/>
                          <a:cs typeface="Times New Roman" panose="02020603050405020304" pitchFamily="18" charset="0"/>
                        </a:rPr>
                        <a:t>NOC Code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7000"/>
                        </a:lnSpc>
                        <a:spcAft>
                          <a:spcPts val="800"/>
                        </a:spcAft>
                      </a:pPr>
                      <a:r>
                        <a:rPr lang="en-CA" sz="1400" b="1" kern="100" dirty="0">
                          <a:solidFill>
                            <a:srgbClr val="0E2841"/>
                          </a:solidFill>
                          <a:effectLst/>
                          <a:latin typeface="Aptos" panose="020B0004020202020204" pitchFamily="34" charset="0"/>
                          <a:ea typeface="Aptos" panose="020B0004020202020204" pitchFamily="34" charset="0"/>
                          <a:cs typeface="Times New Roman" panose="02020603050405020304" pitchFamily="18" charset="0"/>
                        </a:rPr>
                        <a:t>Broad Occupational Category</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68125159"/>
                  </a:ext>
                </a:extLst>
              </a:tr>
              <a:tr h="572821">
                <a:tc>
                  <a:txBody>
                    <a:bodyPr/>
                    <a:lstStyle/>
                    <a:p>
                      <a:pPr marL="0" marR="0" algn="ctr">
                        <a:lnSpc>
                          <a:spcPct val="107000"/>
                        </a:lnSpc>
                        <a:spcAft>
                          <a:spcPts val="800"/>
                        </a:spcAft>
                      </a:pPr>
                      <a:r>
                        <a:rPr lang="en-CA" sz="1100" kern="100">
                          <a:effectLst/>
                          <a:latin typeface="Aptos" panose="020B0004020202020204" pitchFamily="34" charset="0"/>
                          <a:ea typeface="Aptos" panose="020B0004020202020204" pitchFamily="34" charset="0"/>
                          <a:cs typeface="Times New Roman" panose="02020603050405020304" pitchFamily="18" charset="0"/>
                        </a:rPr>
                        <a:t>0</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Legislative &amp; Senior Management Occupations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19626664"/>
                  </a:ext>
                </a:extLst>
              </a:tr>
              <a:tr h="572821">
                <a:tc>
                  <a:txBody>
                    <a:bodyPr/>
                    <a:lstStyle/>
                    <a:p>
                      <a:pPr marL="0" marR="0" algn="ctr">
                        <a:lnSpc>
                          <a:spcPct val="107000"/>
                        </a:lnSpc>
                        <a:spcAft>
                          <a:spcPts val="800"/>
                        </a:spcAft>
                      </a:pPr>
                      <a:r>
                        <a:rPr lang="en-CA" sz="1100" kern="100">
                          <a:effectLst/>
                          <a:latin typeface="Aptos" panose="020B0004020202020204" pitchFamily="34" charset="0"/>
                          <a:ea typeface="Aptos" panose="020B0004020202020204" pitchFamily="34" charset="0"/>
                          <a:cs typeface="Times New Roman" panose="02020603050405020304" pitchFamily="18" charset="0"/>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Business, Finance &amp; Administration Occupations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72544396"/>
                  </a:ext>
                </a:extLst>
              </a:tr>
              <a:tr h="649374">
                <a:tc>
                  <a:txBody>
                    <a:bodyPr/>
                    <a:lstStyle/>
                    <a:p>
                      <a:pPr marL="0" marR="0" algn="ctr">
                        <a:lnSpc>
                          <a:spcPct val="107000"/>
                        </a:lnSpc>
                        <a:spcAft>
                          <a:spcPts val="800"/>
                        </a:spcAft>
                      </a:pPr>
                      <a:r>
                        <a:rPr lang="en-CA" sz="1100" kern="100">
                          <a:effectLst/>
                          <a:latin typeface="Aptos" panose="020B0004020202020204" pitchFamily="34" charset="0"/>
                          <a:ea typeface="Aptos" panose="020B0004020202020204" pitchFamily="34" charset="0"/>
                          <a:cs typeface="Times New Roman" panose="02020603050405020304" pitchFamily="18" charset="0"/>
                        </a:rPr>
                        <a:t>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Natural &amp; Applied Sciences &amp; Related Occupations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1546118"/>
                  </a:ext>
                </a:extLst>
              </a:tr>
              <a:tr h="683475">
                <a:tc>
                  <a:txBody>
                    <a:bodyPr/>
                    <a:lstStyle/>
                    <a:p>
                      <a:pPr marL="0" marR="0" algn="ctr">
                        <a:lnSpc>
                          <a:spcPct val="107000"/>
                        </a:lnSpc>
                        <a:spcAft>
                          <a:spcPts val="800"/>
                        </a:spcAf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3</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Health Occupations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89273258"/>
                  </a:ext>
                </a:extLst>
              </a:tr>
              <a:tr h="683474">
                <a:tc>
                  <a:txBody>
                    <a:bodyPr/>
                    <a:lstStyle/>
                    <a:p>
                      <a:pPr marL="0" marR="0" algn="ctr">
                        <a:lnSpc>
                          <a:spcPct val="107000"/>
                        </a:lnSpc>
                        <a:spcAft>
                          <a:spcPts val="800"/>
                        </a:spcAft>
                      </a:pPr>
                      <a:r>
                        <a:rPr lang="en-CA" sz="1100" kern="100">
                          <a:effectLst/>
                          <a:latin typeface="Aptos" panose="020B0004020202020204" pitchFamily="34" charset="0"/>
                          <a:ea typeface="Aptos" panose="020B0004020202020204" pitchFamily="34" charset="0"/>
                          <a:cs typeface="Times New Roman" panose="02020603050405020304" pitchFamily="18" charset="0"/>
                        </a:rPr>
                        <a:t>4</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Occupations in Education, Law &amp; Social, Community &amp; Government Services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1767097"/>
                  </a:ext>
                </a:extLst>
              </a:tr>
            </a:tbl>
          </a:graphicData>
        </a:graphic>
      </p:graphicFrame>
      <p:graphicFrame>
        <p:nvGraphicFramePr>
          <p:cNvPr id="14" name="Table 13">
            <a:extLst>
              <a:ext uri="{FF2B5EF4-FFF2-40B4-BE49-F238E27FC236}">
                <a16:creationId xmlns:a16="http://schemas.microsoft.com/office/drawing/2014/main" id="{93406843-111C-D2E9-471F-9C76123397AE}"/>
              </a:ext>
            </a:extLst>
          </p:cNvPr>
          <p:cNvGraphicFramePr>
            <a:graphicFrameLocks noGrp="1"/>
          </p:cNvGraphicFramePr>
          <p:nvPr>
            <p:extLst>
              <p:ext uri="{D42A27DB-BD31-4B8C-83A1-F6EECF244321}">
                <p14:modId xmlns:p14="http://schemas.microsoft.com/office/powerpoint/2010/main" val="2893818512"/>
              </p:ext>
            </p:extLst>
          </p:nvPr>
        </p:nvGraphicFramePr>
        <p:xfrm>
          <a:off x="6000013" y="1839800"/>
          <a:ext cx="5353787" cy="3746961"/>
        </p:xfrm>
        <a:graphic>
          <a:graphicData uri="http://schemas.openxmlformats.org/drawingml/2006/table">
            <a:tbl>
              <a:tblPr firstRow="1" firstCol="1" bandRow="1"/>
              <a:tblGrid>
                <a:gridCol w="1081011">
                  <a:extLst>
                    <a:ext uri="{9D8B030D-6E8A-4147-A177-3AD203B41FA5}">
                      <a16:colId xmlns:a16="http://schemas.microsoft.com/office/drawing/2014/main" val="3639884355"/>
                    </a:ext>
                  </a:extLst>
                </a:gridCol>
                <a:gridCol w="4272776">
                  <a:extLst>
                    <a:ext uri="{9D8B030D-6E8A-4147-A177-3AD203B41FA5}">
                      <a16:colId xmlns:a16="http://schemas.microsoft.com/office/drawing/2014/main" val="1808932379"/>
                    </a:ext>
                  </a:extLst>
                </a:gridCol>
              </a:tblGrid>
              <a:tr h="592690">
                <a:tc>
                  <a:txBody>
                    <a:bodyPr/>
                    <a:lstStyle/>
                    <a:p>
                      <a:pPr marL="0" marR="0" algn="ctr">
                        <a:lnSpc>
                          <a:spcPct val="107000"/>
                        </a:lnSpc>
                        <a:spcAft>
                          <a:spcPts val="800"/>
                        </a:spcAft>
                      </a:pPr>
                      <a:r>
                        <a:rPr lang="en-CA" sz="1400" b="1" kern="100" dirty="0">
                          <a:solidFill>
                            <a:srgbClr val="0E2841"/>
                          </a:solidFill>
                          <a:effectLst/>
                          <a:latin typeface="Aptos" panose="020B0004020202020204" pitchFamily="34" charset="0"/>
                          <a:ea typeface="Aptos" panose="020B0004020202020204" pitchFamily="34" charset="0"/>
                          <a:cs typeface="Times New Roman" panose="02020603050405020304" pitchFamily="18" charset="0"/>
                        </a:rPr>
                        <a:t>NOC Code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7000"/>
                        </a:lnSpc>
                        <a:spcAft>
                          <a:spcPts val="800"/>
                        </a:spcAft>
                      </a:pPr>
                      <a:r>
                        <a:rPr lang="en-CA" sz="1400" b="1" kern="100" dirty="0">
                          <a:solidFill>
                            <a:srgbClr val="0E2841"/>
                          </a:solidFill>
                          <a:effectLst/>
                          <a:latin typeface="Aptos" panose="020B0004020202020204" pitchFamily="34" charset="0"/>
                          <a:ea typeface="Aptos" panose="020B0004020202020204" pitchFamily="34" charset="0"/>
                          <a:cs typeface="Times New Roman" panose="02020603050405020304" pitchFamily="18" charset="0"/>
                        </a:rPr>
                        <a:t>Broad Occupational Category</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361628742"/>
                  </a:ext>
                </a:extLst>
              </a:tr>
              <a:tr h="614817">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5</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Occupations in Art, Culture, Recreation &amp; Sport</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6289448"/>
                  </a:ext>
                </a:extLst>
              </a:tr>
              <a:tr h="557561">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6</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Sales &amp; Service occupations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17972992"/>
                  </a:ext>
                </a:extLst>
              </a:tr>
              <a:tr h="657922">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7</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Trades, Transport &amp; Equipment Operators &amp; Related Occupations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4642589"/>
                  </a:ext>
                </a:extLst>
              </a:tr>
              <a:tr h="654316">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8</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Natural Resources, Agriculture &amp; Related Production Occupations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23350"/>
                  </a:ext>
                </a:extLst>
              </a:tr>
              <a:tr h="669655">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9</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Occupations in Manufacturing &amp; Utilities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9414867"/>
                  </a:ext>
                </a:extLst>
              </a:tr>
            </a:tbl>
          </a:graphicData>
        </a:graphic>
      </p:graphicFrame>
    </p:spTree>
    <p:extLst>
      <p:ext uri="{BB962C8B-B14F-4D97-AF65-F5344CB8AC3E}">
        <p14:creationId xmlns:p14="http://schemas.microsoft.com/office/powerpoint/2010/main" val="636501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D9456-D02A-B52F-3FDA-0F7843E10FCE}"/>
              </a:ext>
            </a:extLst>
          </p:cNvPr>
          <p:cNvSpPr>
            <a:spLocks noGrp="1"/>
          </p:cNvSpPr>
          <p:nvPr>
            <p:ph type="title"/>
          </p:nvPr>
        </p:nvSpPr>
        <p:spPr/>
        <p:txBody>
          <a:bodyPr>
            <a:normAutofit/>
          </a:bodyPr>
          <a:lstStyle/>
          <a:p>
            <a:r>
              <a:rPr lang="en-CA" sz="3600" dirty="0"/>
              <a:t>Training, Education, Experience &amp; Responsibilities (TEER) Categories</a:t>
            </a:r>
          </a:p>
        </p:txBody>
      </p:sp>
      <p:sp>
        <p:nvSpPr>
          <p:cNvPr id="3" name="Content Placeholder 2">
            <a:extLst>
              <a:ext uri="{FF2B5EF4-FFF2-40B4-BE49-F238E27FC236}">
                <a16:creationId xmlns:a16="http://schemas.microsoft.com/office/drawing/2014/main" id="{668D84A1-1C38-4613-47DC-0AAB8CD3DFA6}"/>
              </a:ext>
            </a:extLst>
          </p:cNvPr>
          <p:cNvSpPr>
            <a:spLocks noGrp="1"/>
          </p:cNvSpPr>
          <p:nvPr>
            <p:ph idx="1"/>
          </p:nvPr>
        </p:nvSpPr>
        <p:spPr>
          <a:xfrm>
            <a:off x="838200" y="1996068"/>
            <a:ext cx="10515600" cy="3784246"/>
          </a:xfrm>
        </p:spPr>
        <p:txBody>
          <a:bodyPr>
            <a:normAutofit/>
          </a:bodyPr>
          <a:lstStyle/>
          <a:p>
            <a:r>
              <a:rPr lang="en-US" dirty="0"/>
              <a:t>TEER is the second digit in the NOC Code, dividing the 10 Broad Occupational Categories into 6 further categories.  </a:t>
            </a:r>
          </a:p>
          <a:p>
            <a:r>
              <a:rPr lang="en-US" dirty="0"/>
              <a:t>The lower the number, the higher the TEER requirements. </a:t>
            </a:r>
          </a:p>
        </p:txBody>
      </p:sp>
      <p:sp>
        <p:nvSpPr>
          <p:cNvPr id="5" name="Slide Number Placeholder 4">
            <a:extLst>
              <a:ext uri="{FF2B5EF4-FFF2-40B4-BE49-F238E27FC236}">
                <a16:creationId xmlns:a16="http://schemas.microsoft.com/office/drawing/2014/main" id="{50FF9922-CBD5-0BB1-72F2-78BFCE8217A1}"/>
              </a:ext>
            </a:extLst>
          </p:cNvPr>
          <p:cNvSpPr>
            <a:spLocks noGrp="1"/>
          </p:cNvSpPr>
          <p:nvPr>
            <p:ph type="sldNum" sz="quarter" idx="12"/>
          </p:nvPr>
        </p:nvSpPr>
        <p:spPr/>
        <p:txBody>
          <a:bodyPr/>
          <a:lstStyle/>
          <a:p>
            <a:fld id="{50318FBC-E0C3-4FC8-BE76-D6BBFE6AD098}" type="slidenum">
              <a:rPr lang="en-CA" smtClean="0"/>
              <a:t>8</a:t>
            </a:fld>
            <a:endParaRPr lang="en-CA"/>
          </a:p>
        </p:txBody>
      </p:sp>
    </p:spTree>
    <p:extLst>
      <p:ext uri="{BB962C8B-B14F-4D97-AF65-F5344CB8AC3E}">
        <p14:creationId xmlns:p14="http://schemas.microsoft.com/office/powerpoint/2010/main" val="3858484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85435-A1C9-E9C8-01F6-29F21D2AEF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C3930-F901-AC94-4F6C-1A6FD46FE55E}"/>
              </a:ext>
            </a:extLst>
          </p:cNvPr>
          <p:cNvSpPr>
            <a:spLocks noGrp="1"/>
          </p:cNvSpPr>
          <p:nvPr>
            <p:ph type="title"/>
          </p:nvPr>
        </p:nvSpPr>
        <p:spPr>
          <a:xfrm>
            <a:off x="838200" y="365126"/>
            <a:ext cx="10515600" cy="1081442"/>
          </a:xfrm>
        </p:spPr>
        <p:txBody>
          <a:bodyPr>
            <a:normAutofit/>
          </a:bodyPr>
          <a:lstStyle/>
          <a:p>
            <a:r>
              <a:rPr lang="en-CA" sz="4000" dirty="0"/>
              <a:t>TEER Categories</a:t>
            </a:r>
          </a:p>
        </p:txBody>
      </p:sp>
      <p:sp>
        <p:nvSpPr>
          <p:cNvPr id="5" name="Slide Number Placeholder 4">
            <a:extLst>
              <a:ext uri="{FF2B5EF4-FFF2-40B4-BE49-F238E27FC236}">
                <a16:creationId xmlns:a16="http://schemas.microsoft.com/office/drawing/2014/main" id="{AAF30919-56D7-3BB2-8CE3-80E934A77F40}"/>
              </a:ext>
            </a:extLst>
          </p:cNvPr>
          <p:cNvSpPr>
            <a:spLocks noGrp="1"/>
          </p:cNvSpPr>
          <p:nvPr>
            <p:ph type="sldNum" sz="quarter" idx="12"/>
          </p:nvPr>
        </p:nvSpPr>
        <p:spPr/>
        <p:txBody>
          <a:bodyPr/>
          <a:lstStyle/>
          <a:p>
            <a:fld id="{50318FBC-E0C3-4FC8-BE76-D6BBFE6AD098}" type="slidenum">
              <a:rPr lang="en-CA" smtClean="0"/>
              <a:t>9</a:t>
            </a:fld>
            <a:endParaRPr lang="en-CA"/>
          </a:p>
        </p:txBody>
      </p:sp>
      <p:graphicFrame>
        <p:nvGraphicFramePr>
          <p:cNvPr id="10" name="Table 9">
            <a:extLst>
              <a:ext uri="{FF2B5EF4-FFF2-40B4-BE49-F238E27FC236}">
                <a16:creationId xmlns:a16="http://schemas.microsoft.com/office/drawing/2014/main" id="{B91FE798-F024-EAC6-55A8-30C6FA0E5E9B}"/>
              </a:ext>
            </a:extLst>
          </p:cNvPr>
          <p:cNvGraphicFramePr>
            <a:graphicFrameLocks noGrp="1"/>
          </p:cNvGraphicFramePr>
          <p:nvPr>
            <p:extLst>
              <p:ext uri="{D42A27DB-BD31-4B8C-83A1-F6EECF244321}">
                <p14:modId xmlns:p14="http://schemas.microsoft.com/office/powerpoint/2010/main" val="2160469643"/>
              </p:ext>
            </p:extLst>
          </p:nvPr>
        </p:nvGraphicFramePr>
        <p:xfrm>
          <a:off x="947310" y="1301604"/>
          <a:ext cx="10259666" cy="4557609"/>
        </p:xfrm>
        <a:graphic>
          <a:graphicData uri="http://schemas.openxmlformats.org/drawingml/2006/table">
            <a:tbl>
              <a:tblPr firstRow="1" firstCol="1" bandRow="1"/>
              <a:tblGrid>
                <a:gridCol w="932091">
                  <a:extLst>
                    <a:ext uri="{9D8B030D-6E8A-4147-A177-3AD203B41FA5}">
                      <a16:colId xmlns:a16="http://schemas.microsoft.com/office/drawing/2014/main" val="1832940287"/>
                    </a:ext>
                  </a:extLst>
                </a:gridCol>
                <a:gridCol w="4376433">
                  <a:extLst>
                    <a:ext uri="{9D8B030D-6E8A-4147-A177-3AD203B41FA5}">
                      <a16:colId xmlns:a16="http://schemas.microsoft.com/office/drawing/2014/main" val="3740470744"/>
                    </a:ext>
                  </a:extLst>
                </a:gridCol>
                <a:gridCol w="4951142">
                  <a:extLst>
                    <a:ext uri="{9D8B030D-6E8A-4147-A177-3AD203B41FA5}">
                      <a16:colId xmlns:a16="http://schemas.microsoft.com/office/drawing/2014/main" val="2672640998"/>
                    </a:ext>
                  </a:extLst>
                </a:gridCol>
              </a:tblGrid>
              <a:tr h="397900">
                <a:tc>
                  <a:txBody>
                    <a:bodyPr/>
                    <a:lstStyle/>
                    <a:p>
                      <a:pPr marL="0" marR="0" algn="ctr">
                        <a:lnSpc>
                          <a:spcPct val="107000"/>
                        </a:lnSpc>
                        <a:spcAft>
                          <a:spcPts val="800"/>
                        </a:spcAft>
                      </a:pPr>
                      <a:r>
                        <a:rPr lang="en-CA" sz="1600" b="1" kern="100">
                          <a:solidFill>
                            <a:srgbClr val="0E2841"/>
                          </a:solidFill>
                          <a:effectLst/>
                          <a:latin typeface="Aptos" panose="020B0004020202020204" pitchFamily="34" charset="0"/>
                          <a:ea typeface="Aptos" panose="020B0004020202020204" pitchFamily="34" charset="0"/>
                          <a:cs typeface="Times New Roman" panose="02020603050405020304" pitchFamily="18" charset="0"/>
                        </a:rPr>
                        <a:t>TEER #</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7000"/>
                        </a:lnSpc>
                        <a:spcAft>
                          <a:spcPts val="800"/>
                        </a:spcAft>
                      </a:pPr>
                      <a:r>
                        <a:rPr lang="en-CA" sz="1600" b="1" kern="100">
                          <a:solidFill>
                            <a:srgbClr val="0E2841"/>
                          </a:solidFill>
                          <a:effectLst/>
                          <a:latin typeface="Aptos" panose="020B0004020202020204" pitchFamily="34" charset="0"/>
                          <a:ea typeface="Aptos" panose="020B0004020202020204" pitchFamily="34" charset="0"/>
                          <a:cs typeface="Times New Roman" panose="02020603050405020304" pitchFamily="18" charset="0"/>
                        </a:rPr>
                        <a:t>Category Detail</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7000"/>
                        </a:lnSpc>
                        <a:spcAft>
                          <a:spcPts val="800"/>
                        </a:spcAft>
                      </a:pPr>
                      <a:r>
                        <a:rPr lang="en-CA" sz="1600" b="1" kern="100" dirty="0">
                          <a:solidFill>
                            <a:srgbClr val="0E2841"/>
                          </a:solidFill>
                          <a:effectLst/>
                          <a:latin typeface="Aptos" panose="020B0004020202020204" pitchFamily="34" charset="0"/>
                          <a:ea typeface="Aptos" panose="020B0004020202020204" pitchFamily="34" charset="0"/>
                          <a:cs typeface="Times New Roman" panose="02020603050405020304" pitchFamily="18" charset="0"/>
                        </a:rPr>
                        <a:t>Example Jobs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4129276"/>
                  </a:ext>
                </a:extLst>
              </a:tr>
              <a:tr h="414494">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0</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Management Occupations</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Finance Managers, HR Managers, Marketing Managers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9622463"/>
                  </a:ext>
                </a:extLst>
              </a:tr>
              <a:tr h="563901">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1</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Professional Occupations usually requiring a university degree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Doctors, Lawyers, Engineers, Financial Advisors, Registered Nurses.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0082372"/>
                  </a:ext>
                </a:extLst>
              </a:tr>
              <a:tr h="860608">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2</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Skilled Trades and Technical Occupations usually requiring a college diploma or apprenticeship training of two or more years; or supervisory occupations </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Electricians, Plumbers, Bricklayers, Carpenters, Chefs, Medical Laboratory Technologists, Licensed Practical Nurses, Social Workers, Early Childhood Educators</a:t>
                      </a:r>
                      <a:r>
                        <a:rPr lang="en-US" sz="1400" kern="100">
                          <a:effectLst/>
                          <a:latin typeface="Aptos" panose="020B0004020202020204" pitchFamily="34" charset="0"/>
                          <a:ea typeface="Aptos" panose="020B0004020202020204" pitchFamily="34" charset="0"/>
                          <a:cs typeface="Times New Roman" panose="02020603050405020304" pitchFamily="18" charset="0"/>
                        </a:rPr>
                        <a:t>, Auto Mechanics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80842415"/>
                  </a:ext>
                </a:extLst>
              </a:tr>
              <a:tr h="886218">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3</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Occupations usually require a college diploma or apprenticeship training of less than two years; or more than six months of on-the-job training.</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Teachers, Transport Truck Drivers, Heavy Equipment Operators, Painters, Cooks, Nurse’s Aide, Dental Assistants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5284454"/>
                  </a:ext>
                </a:extLst>
              </a:tr>
              <a:tr h="757387">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4</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Occupations usually require a secondary school diploma; or several weeks of on-the-job training</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Underground Mine Service &amp; Support Workers, Personal Support Workers, Home  Child Care Providers, Security Guards, Retail Salespersons, Customer Service Reps,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32589046"/>
                  </a:ext>
                </a:extLst>
              </a:tr>
              <a:tr h="662745">
                <a:tc>
                  <a:txBody>
                    <a:bodyPr/>
                    <a:lstStyle/>
                    <a:p>
                      <a:pPr marL="0" marR="0" algn="ctr">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5</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a:effectLst/>
                          <a:latin typeface="Aptos" panose="020B0004020202020204" pitchFamily="34" charset="0"/>
                          <a:ea typeface="Aptos" panose="020B0004020202020204" pitchFamily="34" charset="0"/>
                          <a:cs typeface="Times New Roman" panose="02020603050405020304" pitchFamily="18" charset="0"/>
                        </a:rPr>
                        <a:t>Entry-Level Occupations usually require short-term work demonstration and no formal education</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pPr>
                      <a:r>
                        <a:rPr lang="en-CA" sz="1400" kern="100" dirty="0">
                          <a:effectLst/>
                          <a:latin typeface="Aptos" panose="020B0004020202020204" pitchFamily="34" charset="0"/>
                          <a:ea typeface="Aptos" panose="020B0004020202020204" pitchFamily="34" charset="0"/>
                          <a:cs typeface="Times New Roman" panose="02020603050405020304" pitchFamily="18" charset="0"/>
                        </a:rPr>
                        <a:t>Janitors &amp; Cleaners, General Construction Labourers &amp; Trade Helpers, Landscapers, Ground Maintenance, Food Counter Attendants, Kitchen Helpers, Delivery service drivers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21261484"/>
                  </a:ext>
                </a:extLst>
              </a:tr>
            </a:tbl>
          </a:graphicData>
        </a:graphic>
      </p:graphicFrame>
    </p:spTree>
    <p:extLst>
      <p:ext uri="{BB962C8B-B14F-4D97-AF65-F5344CB8AC3E}">
        <p14:creationId xmlns:p14="http://schemas.microsoft.com/office/powerpoint/2010/main" val="3596710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lumMod val="60000"/>
            <a:lumOff val="40000"/>
          </a:schemeClr>
        </a:solidFill>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7B569A955420F499C1999EA955A43C8" ma:contentTypeVersion="13" ma:contentTypeDescription="Create a new document." ma:contentTypeScope="" ma:versionID="66f1fd2a27ddf5918320ecb109d97648">
  <xsd:schema xmlns:xsd="http://www.w3.org/2001/XMLSchema" xmlns:xs="http://www.w3.org/2001/XMLSchema" xmlns:p="http://schemas.microsoft.com/office/2006/metadata/properties" xmlns:ns2="531f9aff-d957-492f-8020-810bc8e1b187" xmlns:ns3="e159c9d3-bea2-495c-b9a2-f69d8abe8700" targetNamespace="http://schemas.microsoft.com/office/2006/metadata/properties" ma:root="true" ma:fieldsID="4e5253eb1a4868c999131b65e639c5f2" ns2:_="" ns3:_="">
    <xsd:import namespace="531f9aff-d957-492f-8020-810bc8e1b187"/>
    <xsd:import namespace="e159c9d3-bea2-495c-b9a2-f69d8abe87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1f9aff-d957-492f-8020-810bc8e1b1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1f5f294-3556-4111-a21e-1e1423eaea1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59c9d3-bea2-495c-b9a2-f69d8abe870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292bef0-e8ed-48f2-b3a0-cfbdd8fcf67f}" ma:internalName="TaxCatchAll" ma:showField="CatchAllData" ma:web="e159c9d3-bea2-495c-b9a2-f69d8abe87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159c9d3-bea2-495c-b9a2-f69d8abe8700" xsi:nil="true"/>
    <lcf76f155ced4ddcb4097134ff3c332f xmlns="531f9aff-d957-492f-8020-810bc8e1b18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4F3E3A9-4FD2-4969-84D3-D052C3FB359C}">
  <ds:schemaRefs>
    <ds:schemaRef ds:uri="http://schemas.microsoft.com/sharepoint/v3/contenttype/forms"/>
  </ds:schemaRefs>
</ds:datastoreItem>
</file>

<file path=customXml/itemProps2.xml><?xml version="1.0" encoding="utf-8"?>
<ds:datastoreItem xmlns:ds="http://schemas.openxmlformats.org/officeDocument/2006/customXml" ds:itemID="{D30E3665-E25B-427A-8A00-C9433BC34F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1f9aff-d957-492f-8020-810bc8e1b187"/>
    <ds:schemaRef ds:uri="e159c9d3-bea2-495c-b9a2-f69d8abe87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220D36-4BBD-4743-AE82-C17C61E4AD17}">
  <ds:schemaRefs>
    <ds:schemaRef ds:uri="http://schemas.openxmlformats.org/package/2006/metadata/core-properties"/>
    <ds:schemaRef ds:uri="http://purl.org/dc/dcmitype/"/>
    <ds:schemaRef ds:uri="http://purl.org/dc/elements/1.1/"/>
    <ds:schemaRef ds:uri="http://schemas.microsoft.com/office/2006/documentManagement/types"/>
    <ds:schemaRef ds:uri="e159c9d3-bea2-495c-b9a2-f69d8abe8700"/>
    <ds:schemaRef ds:uri="http://www.w3.org/XML/1998/namespace"/>
    <ds:schemaRef ds:uri="http://purl.org/dc/terms/"/>
    <ds:schemaRef ds:uri="http://schemas.microsoft.com/office/infopath/2007/PartnerControls"/>
    <ds:schemaRef ds:uri="531f9aff-d957-492f-8020-810bc8e1b187"/>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7981</TotalTime>
  <Words>2375</Words>
  <Application>Microsoft Office PowerPoint</Application>
  <PresentationFormat>Widescreen</PresentationFormat>
  <Paragraphs>218</Paragraphs>
  <Slides>21</Slides>
  <Notes>2</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Arial</vt:lpstr>
      <vt:lpstr>Calibri</vt:lpstr>
      <vt:lpstr>Courier New</vt:lpstr>
      <vt:lpstr>Georgia</vt:lpstr>
      <vt:lpstr>Symbol</vt:lpstr>
      <vt:lpstr>Times New Roman</vt:lpstr>
      <vt:lpstr>Office Theme</vt:lpstr>
      <vt:lpstr> Canada’s National Occupation Classification (NOC)   User Guide for EMPP Applications </vt:lpstr>
      <vt:lpstr>Meeting Agenda</vt:lpstr>
      <vt:lpstr>About EMPP</vt:lpstr>
      <vt:lpstr>About Canada’s National Occupation Classification</vt:lpstr>
      <vt:lpstr>The Structure of NOC</vt:lpstr>
      <vt:lpstr>The Structure of NOC</vt:lpstr>
      <vt:lpstr>The Broad Occupational Category is defined by the 1st digit of the NOC Code</vt:lpstr>
      <vt:lpstr>Training, Education, Experience &amp; Responsibilities (TEER) Categories</vt:lpstr>
      <vt:lpstr>TEER Categories</vt:lpstr>
      <vt:lpstr>Using TEER Codes to Find a Specific Job</vt:lpstr>
      <vt:lpstr>Virtual Tour  </vt:lpstr>
      <vt:lpstr>Live Example 1: Search by Broad Occupational Category</vt:lpstr>
      <vt:lpstr>Live Example 2: Searc by Specific Job Title  </vt:lpstr>
      <vt:lpstr>Minimum Requirements for Candidates</vt:lpstr>
      <vt:lpstr>English Language Requirements vary by TEER</vt:lpstr>
      <vt:lpstr>Approved English Language Testing Organizations</vt:lpstr>
      <vt:lpstr>Conclusion &amp; Next Steps</vt:lpstr>
      <vt:lpstr>Appendix</vt:lpstr>
      <vt:lpstr>About ORAT</vt:lpstr>
      <vt:lpstr>FAQs:</vt:lpstr>
      <vt:lpstr>EMPP is divided into Regional &amp; Federal Streams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Algebraeel, Hazem</dc:creator>
  <cp:lastModifiedBy>Ovcjak, Rudy</cp:lastModifiedBy>
  <cp:revision>44</cp:revision>
  <cp:lastPrinted>2024-12-19T13:59:28Z</cp:lastPrinted>
  <dcterms:created xsi:type="dcterms:W3CDTF">2017-02-13T14:58:38Z</dcterms:created>
  <dcterms:modified xsi:type="dcterms:W3CDTF">2024-12-19T14:32:55Z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0x010100F7B569A955420F499C1999EA955A43C8</vt:lpwstr>
  </property>
  <property fmtid="{D5CDD505-2E9C-101B-9397-08002B2CF9AE}" pid="3" name="Order">
    <vt:r8>24000</vt:r8>
  </property>
</Properties>
</file>